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88" r:id="rId5"/>
    <p:sldMasterId id="2147483693" r:id="rId6"/>
  </p:sldMasterIdLst>
  <p:notesMasterIdLst>
    <p:notesMasterId r:id="rId51"/>
  </p:notesMasterIdLst>
  <p:sldIdLst>
    <p:sldId id="282" r:id="rId7"/>
    <p:sldId id="295" r:id="rId8"/>
    <p:sldId id="296" r:id="rId9"/>
    <p:sldId id="304" r:id="rId10"/>
    <p:sldId id="289" r:id="rId11"/>
    <p:sldId id="288" r:id="rId12"/>
    <p:sldId id="293" r:id="rId13"/>
    <p:sldId id="297" r:id="rId14"/>
    <p:sldId id="298" r:id="rId15"/>
    <p:sldId id="299" r:id="rId16"/>
    <p:sldId id="300" r:id="rId17"/>
    <p:sldId id="301" r:id="rId18"/>
    <p:sldId id="302" r:id="rId19"/>
    <p:sldId id="294" r:id="rId20"/>
    <p:sldId id="290" r:id="rId21"/>
    <p:sldId id="291" r:id="rId22"/>
    <p:sldId id="292" r:id="rId23"/>
    <p:sldId id="303" r:id="rId24"/>
    <p:sldId id="283" r:id="rId25"/>
    <p:sldId id="284" r:id="rId26"/>
    <p:sldId id="285" r:id="rId27"/>
    <p:sldId id="286" r:id="rId28"/>
    <p:sldId id="287" r:id="rId29"/>
    <p:sldId id="256" r:id="rId30"/>
    <p:sldId id="280" r:id="rId31"/>
    <p:sldId id="277" r:id="rId32"/>
    <p:sldId id="278" r:id="rId33"/>
    <p:sldId id="279" r:id="rId34"/>
    <p:sldId id="281" r:id="rId35"/>
    <p:sldId id="257" r:id="rId36"/>
    <p:sldId id="270" r:id="rId37"/>
    <p:sldId id="274" r:id="rId38"/>
    <p:sldId id="258" r:id="rId39"/>
    <p:sldId id="263" r:id="rId40"/>
    <p:sldId id="275" r:id="rId41"/>
    <p:sldId id="261" r:id="rId42"/>
    <p:sldId id="260" r:id="rId43"/>
    <p:sldId id="276" r:id="rId44"/>
    <p:sldId id="264" r:id="rId45"/>
    <p:sldId id="262" r:id="rId46"/>
    <p:sldId id="265" r:id="rId47"/>
    <p:sldId id="269" r:id="rId48"/>
    <p:sldId id="271" r:id="rId49"/>
    <p:sldId id="27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rgen" initials="JS" lastIdx="1" clrIdx="0">
    <p:extLst>
      <p:ext uri="{19B8F6BF-5375-455C-9EA6-DF929625EA0E}">
        <p15:presenceInfo xmlns:p15="http://schemas.microsoft.com/office/powerpoint/2012/main" userId="Jurg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8" d="100"/>
          <a:sy n="68" d="100"/>
        </p:scale>
        <p:origin x="7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31T08:03:02.008" idx="1">
    <p:pos x="10" y="10"/>
    <p:text>LoCi should be Loci (I thought)</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0CE41-018B-4451-89D8-1E23B61746AC}"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94F74-8EB5-49CA-9609-D1B985B496B3}" type="slidenum">
              <a:rPr lang="en-US" smtClean="0"/>
              <a:t>‹#›</a:t>
            </a:fld>
            <a:endParaRPr lang="en-US"/>
          </a:p>
        </p:txBody>
      </p:sp>
    </p:spTree>
    <p:extLst>
      <p:ext uri="{BB962C8B-B14F-4D97-AF65-F5344CB8AC3E}">
        <p14:creationId xmlns:p14="http://schemas.microsoft.com/office/powerpoint/2010/main" val="238910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498BF-2178-4341-96BC-265B7E969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64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B10D46-FAD1-4BFB-B29C-B456C9981FBA}"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94528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B10D46-FAD1-4BFB-B29C-B456C9981FBA}"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411391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B10D46-FAD1-4BFB-B29C-B456C9981FBA}"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143422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8ED9E4-E618-4238-8FB2-190CF0148D2F}" type="datetime1">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C4A-6190-1C49-A470-A6391D3FCFC7}" type="slidenum">
              <a:rPr lang="en-US" smtClean="0"/>
              <a:t>‹#›</a:t>
            </a:fld>
            <a:endParaRPr lang="en-US" dirty="0"/>
          </a:p>
        </p:txBody>
      </p:sp>
    </p:spTree>
    <p:extLst>
      <p:ext uri="{BB962C8B-B14F-4D97-AF65-F5344CB8AC3E}">
        <p14:creationId xmlns:p14="http://schemas.microsoft.com/office/powerpoint/2010/main" val="897377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1AAEA0-3383-4765-9DBA-57DD690D803F}" type="datetime1">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C4A-6190-1C49-A470-A6391D3FCFC7}" type="slidenum">
              <a:rPr lang="en-US" smtClean="0"/>
              <a:pPr/>
              <a:t>‹#›</a:t>
            </a:fld>
            <a:endParaRPr lang="en-US" dirty="0"/>
          </a:p>
        </p:txBody>
      </p:sp>
    </p:spTree>
    <p:extLst>
      <p:ext uri="{BB962C8B-B14F-4D97-AF65-F5344CB8AC3E}">
        <p14:creationId xmlns:p14="http://schemas.microsoft.com/office/powerpoint/2010/main" val="2819226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956CE-246A-4F3A-BB08-90EADE987928}" type="datetime1">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63200" y="6356353"/>
            <a:ext cx="3019200" cy="365125"/>
          </a:xfrm>
        </p:spPr>
        <p:txBody>
          <a:bodyPr/>
          <a:lstStyle>
            <a:lvl1pPr>
              <a:defRPr>
                <a:solidFill>
                  <a:schemeClr val="tx1"/>
                </a:solidFill>
              </a:defRPr>
            </a:lvl1pPr>
          </a:lstStyle>
          <a:p>
            <a:fld id="{B01D6C4A-6190-1C49-A470-A6391D3FCFC7}" type="slidenum">
              <a:rPr lang="en-US" smtClean="0"/>
              <a:pPr/>
              <a:t>‹#›</a:t>
            </a:fld>
            <a:endParaRPr lang="en-US" dirty="0"/>
          </a:p>
        </p:txBody>
      </p:sp>
    </p:spTree>
    <p:extLst>
      <p:ext uri="{BB962C8B-B14F-4D97-AF65-F5344CB8AC3E}">
        <p14:creationId xmlns:p14="http://schemas.microsoft.com/office/powerpoint/2010/main" val="1101495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457616-FE6B-40CD-BE56-6A8315A8C734}" type="datetime1">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3300194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20EA81-D4D3-4A07-A734-0BE7FCDD9C85}" type="datetime1">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282125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9CB1B1-22F2-4D85-B11F-72A8C497A58F}" type="datetime1">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2529898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804DC-2537-474F-820C-2ABF6B5A5679}" type="datetime1">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3396832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F4E293-7B4F-4ACB-830E-33AC77C88AC2}" type="datetime1">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14088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B10D46-FAD1-4BFB-B29C-B456C9981FBA}"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1676252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1CF18C-5F23-4055-99E4-D8E7B6DFA36C}" type="datetime1">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403044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3F090-26F9-4FF7-AB67-297DC1F7B6B9}" type="datetime1">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3189541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A5D548-1F1C-4083-ACDB-8EE9BBFB88C8}" type="datetime1">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C4A-6190-1C49-A470-A6391D3FCFC7}" type="slidenum">
              <a:rPr lang="en-US" smtClean="0"/>
              <a:t>‹#›</a:t>
            </a:fld>
            <a:endParaRPr lang="en-US"/>
          </a:p>
        </p:txBody>
      </p:sp>
    </p:spTree>
    <p:extLst>
      <p:ext uri="{BB962C8B-B14F-4D97-AF65-F5344CB8AC3E}">
        <p14:creationId xmlns:p14="http://schemas.microsoft.com/office/powerpoint/2010/main" val="277012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lide 8">
    <p:spTree>
      <p:nvGrpSpPr>
        <p:cNvPr id="1" name=""/>
        <p:cNvGrpSpPr/>
        <p:nvPr/>
      </p:nvGrpSpPr>
      <p:grpSpPr>
        <a:xfrm>
          <a:off x="0" y="0"/>
          <a:ext cx="0" cy="0"/>
          <a:chOff x="0" y="0"/>
          <a:chExt cx="0" cy="0"/>
        </a:xfrm>
      </p:grpSpPr>
      <p:sp>
        <p:nvSpPr>
          <p:cNvPr id="11" name="Footer Placeholder 3"/>
          <p:cNvSpPr>
            <a:spLocks noGrp="1"/>
          </p:cNvSpPr>
          <p:nvPr>
            <p:ph type="ftr" sz="quarter" idx="11"/>
          </p:nvPr>
        </p:nvSpPr>
        <p:spPr>
          <a:xfrm>
            <a:off x="4038600" y="6356350"/>
            <a:ext cx="4114800" cy="365125"/>
          </a:xfrm>
        </p:spPr>
        <p:txBody>
          <a:bodyPr/>
          <a:lstStyle/>
          <a:p>
            <a:r>
              <a:rPr lang="en-US" b="1">
                <a:cs typeface="Arial" pitchFamily="34" charset="0"/>
              </a:rPr>
              <a:t>Distribution A; Approved for public release; distribution unlimited, PA# 96TW-2019-0113</a:t>
            </a:r>
            <a:endParaRPr lang="en-US" b="1" dirty="0">
              <a:cs typeface="Arial" pitchFamily="34" charset="0"/>
            </a:endParaRPr>
          </a:p>
        </p:txBody>
      </p:sp>
      <p:sp>
        <p:nvSpPr>
          <p:cNvPr id="12" name="Slide Number Placeholder 5"/>
          <p:cNvSpPr>
            <a:spLocks noGrp="1"/>
          </p:cNvSpPr>
          <p:nvPr>
            <p:ph type="sldNum" sz="quarter" idx="4"/>
          </p:nvPr>
        </p:nvSpPr>
        <p:spPr>
          <a:xfrm>
            <a:off x="10144943" y="6371167"/>
            <a:ext cx="190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A994-E1DD-42B5-A835-ABE7E5E9C292}" type="slidenum">
              <a:rPr lang="en-US" smtClean="0"/>
              <a:t>‹#›</a:t>
            </a:fld>
            <a:endParaRPr lang="en-US"/>
          </a:p>
        </p:txBody>
      </p:sp>
    </p:spTree>
    <p:extLst>
      <p:ext uri="{BB962C8B-B14F-4D97-AF65-F5344CB8AC3E}">
        <p14:creationId xmlns:p14="http://schemas.microsoft.com/office/powerpoint/2010/main" val="116140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b="1">
                <a:cs typeface="Arial" pitchFamily="34" charset="0"/>
              </a:rPr>
              <a:t>Distribution A; Approved for public release; distribution unlimited, PA# 96TW-2019-0113</a:t>
            </a:r>
            <a:endParaRPr lang="en-US" b="1" dirty="0">
              <a:cs typeface="Arial" pitchFamily="34" charset="0"/>
            </a:endParaRPr>
          </a:p>
        </p:txBody>
      </p:sp>
      <p:sp>
        <p:nvSpPr>
          <p:cNvPr id="4" name="Slide Number Placeholder 3"/>
          <p:cNvSpPr>
            <a:spLocks noGrp="1"/>
          </p:cNvSpPr>
          <p:nvPr>
            <p:ph type="sldNum" sz="quarter" idx="11"/>
          </p:nvPr>
        </p:nvSpPr>
        <p:spPr/>
        <p:txBody>
          <a:bodyPr/>
          <a:lstStyle/>
          <a:p>
            <a:fld id="{4749A994-E1DD-42B5-A835-ABE7E5E9C292}" type="slidenum">
              <a:rPr lang="en-US" smtClean="0"/>
              <a:t>‹#›</a:t>
            </a:fld>
            <a:endParaRPr lang="en-US"/>
          </a:p>
        </p:txBody>
      </p:sp>
      <p:sp>
        <p:nvSpPr>
          <p:cNvPr id="5" name="Text Placeholder 1"/>
          <p:cNvSpPr>
            <a:spLocks noGrp="1"/>
          </p:cNvSpPr>
          <p:nvPr>
            <p:ph type="body" sz="quarter" idx="12" hasCustomPrompt="1"/>
          </p:nvPr>
        </p:nvSpPr>
        <p:spPr>
          <a:xfrm>
            <a:off x="6096000" y="1295400"/>
            <a:ext cx="5689600" cy="1905000"/>
          </a:xfrm>
          <a:prstGeom prst="rect">
            <a:avLst/>
          </a:prstGeom>
        </p:spPr>
        <p:txBody>
          <a:bodyPr anchor="ctr"/>
          <a:lstStyle>
            <a:lvl1pPr marL="3175" indent="-3175" algn="r">
              <a:buNone/>
              <a:defRPr baseline="0"/>
            </a:lvl1pPr>
          </a:lstStyle>
          <a:p>
            <a:pPr lvl="0"/>
            <a:r>
              <a:rPr lang="en-US" dirty="0"/>
              <a:t>Click Here to Update Master Style</a:t>
            </a:r>
          </a:p>
        </p:txBody>
      </p:sp>
      <p:sp>
        <p:nvSpPr>
          <p:cNvPr id="6" name="Text Placeholder 2"/>
          <p:cNvSpPr>
            <a:spLocks noGrp="1"/>
          </p:cNvSpPr>
          <p:nvPr>
            <p:ph type="body" sz="quarter" idx="13" hasCustomPrompt="1"/>
          </p:nvPr>
        </p:nvSpPr>
        <p:spPr>
          <a:xfrm>
            <a:off x="6096000" y="4343400"/>
            <a:ext cx="5689600" cy="1524000"/>
          </a:xfrm>
          <a:prstGeom prst="rect">
            <a:avLst/>
          </a:prstGeom>
        </p:spPr>
        <p:txBody>
          <a:bodyPr anchor="b"/>
          <a:lstStyle>
            <a:lvl1pPr algn="r">
              <a:buNone/>
              <a:defRPr sz="2000" baseline="0"/>
            </a:lvl1pPr>
          </a:lstStyle>
          <a:p>
            <a:r>
              <a:rPr lang="en-US" sz="2000" dirty="0"/>
              <a:t>Type Name of Presenter Here</a:t>
            </a:r>
          </a:p>
          <a:p>
            <a:pPr lvl="0">
              <a:spcBef>
                <a:spcPct val="20000"/>
              </a:spcBef>
              <a:defRPr/>
            </a:pPr>
            <a:r>
              <a:rPr lang="en-US" b="1" dirty="0">
                <a:latin typeface="Arial" pitchFamily="34" charset="0"/>
                <a:cs typeface="Arial" pitchFamily="34" charset="0"/>
              </a:rPr>
              <a:t>Duty Title</a:t>
            </a:r>
          </a:p>
          <a:p>
            <a:pPr lvl="0">
              <a:spcBef>
                <a:spcPct val="20000"/>
              </a:spcBef>
              <a:defRPr/>
            </a:pPr>
            <a:r>
              <a:rPr lang="en-US" b="1" dirty="0">
                <a:latin typeface="Arial" pitchFamily="34" charset="0"/>
                <a:cs typeface="Arial" pitchFamily="34" charset="0"/>
              </a:rPr>
              <a:t>Office </a:t>
            </a:r>
          </a:p>
          <a:p>
            <a:pPr lvl="0">
              <a:spcBef>
                <a:spcPct val="20000"/>
              </a:spcBef>
              <a:defRPr/>
            </a:pPr>
            <a:r>
              <a:rPr lang="en-US" sz="2000" dirty="0"/>
              <a:t>Air Force Research Laboratory</a:t>
            </a:r>
            <a:endParaRPr lang="en-CA" sz="2000" dirty="0"/>
          </a:p>
        </p:txBody>
      </p:sp>
      <p:sp>
        <p:nvSpPr>
          <p:cNvPr id="7" name="Text Placeholder 1"/>
          <p:cNvSpPr>
            <a:spLocks noGrp="1"/>
          </p:cNvSpPr>
          <p:nvPr>
            <p:ph type="body" sz="quarter" idx="14" hasCustomPrompt="1"/>
          </p:nvPr>
        </p:nvSpPr>
        <p:spPr>
          <a:xfrm>
            <a:off x="6096000" y="3505200"/>
            <a:ext cx="5689600" cy="457200"/>
          </a:xfrm>
          <a:prstGeom prst="rect">
            <a:avLst/>
          </a:prstGeom>
        </p:spPr>
        <p:txBody>
          <a:bodyPr anchor="ctr"/>
          <a:lstStyle>
            <a:lvl1pPr marL="3175" indent="-3175" algn="r">
              <a:buNone/>
              <a:defRPr sz="2400" baseline="0"/>
            </a:lvl1pPr>
          </a:lstStyle>
          <a:p>
            <a:pPr lvl="0"/>
            <a:r>
              <a:rPr lang="en-US" dirty="0"/>
              <a:t>Date: DD MM YYYY</a:t>
            </a:r>
          </a:p>
        </p:txBody>
      </p:sp>
    </p:spTree>
    <p:extLst>
      <p:ext uri="{BB962C8B-B14F-4D97-AF65-F5344CB8AC3E}">
        <p14:creationId xmlns:p14="http://schemas.microsoft.com/office/powerpoint/2010/main" val="3675927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b="1">
                <a:cs typeface="Arial" pitchFamily="34" charset="0"/>
              </a:rPr>
              <a:t>Distribution A; Approved for public release; distribution unlimited, PA# 96TW-2019-0113</a:t>
            </a:r>
            <a:endParaRPr lang="en-US" b="1" dirty="0">
              <a:cs typeface="Arial" pitchFamily="34" charset="0"/>
            </a:endParaRPr>
          </a:p>
        </p:txBody>
      </p:sp>
      <p:sp>
        <p:nvSpPr>
          <p:cNvPr id="5" name="Slide Number Placeholder 4"/>
          <p:cNvSpPr>
            <a:spLocks noGrp="1"/>
          </p:cNvSpPr>
          <p:nvPr>
            <p:ph type="sldNum" sz="quarter" idx="12"/>
          </p:nvPr>
        </p:nvSpPr>
        <p:spPr/>
        <p:txBody>
          <a:bodyPr/>
          <a:lstStyle/>
          <a:p>
            <a:fld id="{4749A994-E1DD-42B5-A835-ABE7E5E9C292}" type="slidenum">
              <a:rPr lang="en-US" smtClean="0"/>
              <a:t>‹#›</a:t>
            </a:fld>
            <a:endParaRPr lang="en-US"/>
          </a:p>
        </p:txBody>
      </p:sp>
      <p:sp>
        <p:nvSpPr>
          <p:cNvPr id="6" name="Text Placeholder 2"/>
          <p:cNvSpPr>
            <a:spLocks noGrp="1"/>
          </p:cNvSpPr>
          <p:nvPr>
            <p:ph idx="1"/>
          </p:nvPr>
        </p:nvSpPr>
        <p:spPr>
          <a:xfrm>
            <a:off x="838200" y="1388533"/>
            <a:ext cx="10515600" cy="47884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083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039370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CBD40-1A83-4E96-950B-70EDC8E749FB}" type="datetime1">
              <a:rPr lang="en-US" smtClean="0"/>
              <a:t>9/12/2019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14455969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5977"/>
            <a:ext cx="10515600" cy="1325563"/>
          </a:xfrm>
        </p:spPr>
        <p:txBody>
          <a:bodyPr/>
          <a:lstStyle/>
          <a:p>
            <a:r>
              <a:rPr lang="en-US"/>
              <a:t>Click to edit Master title style</a:t>
            </a:r>
          </a:p>
        </p:txBody>
      </p:sp>
      <p:sp>
        <p:nvSpPr>
          <p:cNvPr id="3" name="Content Placeholder 2"/>
          <p:cNvSpPr>
            <a:spLocks noGrp="1"/>
          </p:cNvSpPr>
          <p:nvPr>
            <p:ph idx="1"/>
          </p:nvPr>
        </p:nvSpPr>
        <p:spPr>
          <a:xfrm>
            <a:off x="838200" y="1275209"/>
            <a:ext cx="10515600" cy="47172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211309-DDA9-4487-92FA-583ECB04EA18}" type="datetime1">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3271588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C3CD9F-61BB-4A47-9DE5-DAC0468A5350}" type="datetime1">
              <a:rPr lang="en-US" smtClean="0"/>
              <a:t>9/12/2019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105905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B10D46-FAD1-4BFB-B29C-B456C9981FBA}"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3564775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95310"/>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216241"/>
            <a:ext cx="5181600" cy="4960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16241"/>
            <a:ext cx="5181600" cy="4960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9D3F91-013A-494A-8333-2218F6388886}" type="datetime1">
              <a:rPr lang="en-US" smtClean="0"/>
              <a:t>9/12/2019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3936265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4090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1"/>
          <p:cNvSpPr>
            <a:spLocks noGrp="1"/>
          </p:cNvSpPr>
          <p:nvPr>
            <p:ph type="dt" sz="half" idx="10"/>
          </p:nvPr>
        </p:nvSpPr>
        <p:spPr/>
        <p:txBody>
          <a:bodyPr/>
          <a:lstStyle/>
          <a:p>
            <a:fld id="{DF130FC0-0384-4F5E-A6DE-6BD3C48CD19F}" type="datetime1">
              <a:rPr lang="en-US" smtClean="0"/>
              <a:t>9/12/2019</a:t>
            </a:fld>
            <a:endParaRPr lang="en-US"/>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8170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2592EE-C1AB-45C1-8253-BFA446D31753}" type="datetime1">
              <a:rPr lang="en-US" smtClean="0"/>
              <a:t>9/12/2019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616603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lumMod val="50000"/>
                    <a:lumOff val="50000"/>
                  </a:schemeClr>
                </a:solidFill>
              </a:defRPr>
            </a:lvl1pPr>
          </a:lstStyle>
          <a:p>
            <a:fld id="{9C9E193B-E4E8-49FC-84A5-14D2814A6068}" type="datetime1">
              <a:rPr lang="en-US" smtClean="0"/>
              <a:pPr/>
              <a:t>9/12/2019</a:t>
            </a:fld>
            <a:endParaRPr lang="en-US"/>
          </a:p>
        </p:txBody>
      </p:sp>
      <p:sp>
        <p:nvSpPr>
          <p:cNvPr id="3" name="Footer Placeholder 2"/>
          <p:cNvSpPr>
            <a:spLocks noGrp="1"/>
          </p:cNvSpPr>
          <p:nvPr>
            <p:ph type="ftr" sz="quarter" idx="11"/>
          </p:nvPr>
        </p:nvSpPr>
        <p:spPr>
          <a:xfrm>
            <a:off x="3984929" y="6473467"/>
            <a:ext cx="4114800" cy="365125"/>
          </a:xfrm>
        </p:spPr>
        <p:txBody>
          <a:bodyPr/>
          <a:lstStyle/>
          <a:p>
            <a:endParaRPr lang="en-US" dirty="0"/>
          </a:p>
        </p:txBody>
      </p:sp>
      <p:sp>
        <p:nvSpPr>
          <p:cNvPr id="4" name="Slide Number Placeholder 3"/>
          <p:cNvSpPr>
            <a:spLocks noGrp="1"/>
          </p:cNvSpPr>
          <p:nvPr>
            <p:ph type="sldNum" sz="quarter" idx="12"/>
          </p:nvPr>
        </p:nvSpPr>
        <p:spPr>
          <a:xfrm>
            <a:off x="9341458" y="6366762"/>
            <a:ext cx="2743200" cy="365125"/>
          </a:xfrm>
        </p:spPr>
        <p:txBody>
          <a:bodyPr/>
          <a:lstStyle>
            <a:lvl1pPr>
              <a:defRPr>
                <a:solidFill>
                  <a:schemeClr val="tx1">
                    <a:lumMod val="50000"/>
                    <a:lumOff val="50000"/>
                  </a:schemeClr>
                </a:solidFill>
              </a:defRPr>
            </a:lvl1pPr>
          </a:lstStyle>
          <a:p>
            <a:fld id="{226700D2-27FD-45D2-A626-053B9514102E}" type="slidenum">
              <a:rPr lang="en-US" smtClean="0"/>
              <a:pPr/>
              <a:t>‹#›</a:t>
            </a:fld>
            <a:endParaRPr lang="en-US" dirty="0"/>
          </a:p>
        </p:txBody>
      </p:sp>
    </p:spTree>
    <p:extLst>
      <p:ext uri="{BB962C8B-B14F-4D97-AF65-F5344CB8AC3E}">
        <p14:creationId xmlns:p14="http://schemas.microsoft.com/office/powerpoint/2010/main" val="334054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329938-0ED7-4E51-A1C6-EDE4622643B0}" type="datetime1">
              <a:rPr lang="en-US" smtClean="0"/>
              <a:t>9/12/2019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973224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871B5A-3982-4347-BAA9-98EDE632959E}" type="datetime1">
              <a:rPr lang="en-US" smtClean="0"/>
              <a:t>9/12/2019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117011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DA6090-F20A-497A-BF8E-B41E753F8656}" type="datetime1">
              <a:rPr lang="en-US" smtClean="0"/>
              <a:t>9/12/2019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4169714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B36271-70E1-428E-AC9A-8CF1172D5986}" type="datetime1">
              <a:rPr lang="en-US" smtClean="0"/>
              <a:t>9/12/2019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6700D2-27FD-45D2-A626-053B9514102E}" type="slidenum">
              <a:rPr lang="en-US" smtClean="0"/>
              <a:t>‹#›</a:t>
            </a:fld>
            <a:endParaRPr lang="en-US"/>
          </a:p>
        </p:txBody>
      </p:sp>
    </p:spTree>
    <p:extLst>
      <p:ext uri="{BB962C8B-B14F-4D97-AF65-F5344CB8AC3E}">
        <p14:creationId xmlns:p14="http://schemas.microsoft.com/office/powerpoint/2010/main" val="2318628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Default - Title Slide">
    <p:spTree>
      <p:nvGrpSpPr>
        <p:cNvPr id="1" name=""/>
        <p:cNvGrpSpPr/>
        <p:nvPr/>
      </p:nvGrpSpPr>
      <p:grpSpPr>
        <a:xfrm>
          <a:off x="0" y="0"/>
          <a:ext cx="0" cy="0"/>
          <a:chOff x="0" y="0"/>
          <a:chExt cx="0" cy="0"/>
        </a:xfrm>
      </p:grpSpPr>
      <p:sp>
        <p:nvSpPr>
          <p:cNvPr id="14" name="Line"/>
          <p:cNvSpPr/>
          <p:nvPr/>
        </p:nvSpPr>
        <p:spPr>
          <a:xfrm>
            <a:off x="592667" y="1371600"/>
            <a:ext cx="10972800" cy="1588"/>
          </a:xfrm>
          <a:prstGeom prst="line">
            <a:avLst/>
          </a:prstGeom>
          <a:ln w="38100">
            <a:solidFill>
              <a:srgbClr val="BD8B28"/>
            </a:solidFill>
          </a:ln>
          <a:effectLst>
            <a:outerShdw blurRad="38100" dist="19999" dir="5400000" rotWithShape="0">
              <a:srgbClr val="000000">
                <a:alpha val="38000"/>
              </a:srgbClr>
            </a:outerShdw>
          </a:effectLst>
        </p:spPr>
        <p:txBody>
          <a:bodyPr lIns="0" tIns="0" rIns="0" bIns="0"/>
          <a:lstStyle/>
          <a:p>
            <a:pPr>
              <a:buClrTx/>
              <a:defRPr sz="1200">
                <a:uFillTx/>
              </a:defRPr>
            </a:pPr>
            <a:endParaRPr sz="1200"/>
          </a:p>
        </p:txBody>
      </p:sp>
      <p:sp>
        <p:nvSpPr>
          <p:cNvPr id="15" name="Line"/>
          <p:cNvSpPr/>
          <p:nvPr/>
        </p:nvSpPr>
        <p:spPr>
          <a:xfrm flipH="1">
            <a:off x="1855854" y="6529389"/>
            <a:ext cx="9387881" cy="33894"/>
          </a:xfrm>
          <a:prstGeom prst="line">
            <a:avLst/>
          </a:prstGeom>
          <a:ln w="12700">
            <a:solidFill>
              <a:srgbClr val="BD8B28"/>
            </a:solidFill>
          </a:ln>
          <a:effectLst>
            <a:outerShdw blurRad="38100" dist="12700" dir="5400000" rotWithShape="0">
              <a:srgbClr val="000000">
                <a:alpha val="38000"/>
              </a:srgbClr>
            </a:outerShdw>
          </a:effectLst>
        </p:spPr>
        <p:txBody>
          <a:bodyPr lIns="0" tIns="0" rIns="0" bIns="0"/>
          <a:lstStyle/>
          <a:p>
            <a:pPr>
              <a:buClrTx/>
              <a:defRPr sz="1200">
                <a:uFillTx/>
              </a:defRPr>
            </a:pPr>
            <a:endParaRPr sz="1200"/>
          </a:p>
        </p:txBody>
      </p:sp>
      <p:pic>
        <p:nvPicPr>
          <p:cNvPr id="16" name="Eng_Hor_Blue.png" descr="Eng_Hor_Blue.png"/>
          <p:cNvPicPr>
            <a:picLocks noChangeAspect="1"/>
          </p:cNvPicPr>
          <p:nvPr/>
        </p:nvPicPr>
        <p:blipFill>
          <a:blip r:embed="rId2">
            <a:extLst/>
          </a:blip>
          <a:stretch>
            <a:fillRect/>
          </a:stretch>
        </p:blipFill>
        <p:spPr>
          <a:xfrm>
            <a:off x="237067" y="6272636"/>
            <a:ext cx="1727200" cy="523187"/>
          </a:xfrm>
          <a:prstGeom prst="rect">
            <a:avLst/>
          </a:prstGeom>
          <a:ln w="12700">
            <a:miter lim="400000"/>
          </a:ln>
        </p:spPr>
      </p:pic>
      <p:sp>
        <p:nvSpPr>
          <p:cNvPr id="17" name="Title Text"/>
          <p:cNvSpPr txBox="1">
            <a:spLocks noGrp="1"/>
          </p:cNvSpPr>
          <p:nvPr>
            <p:ph type="title"/>
          </p:nvPr>
        </p:nvSpPr>
        <p:spPr>
          <a:xfrm>
            <a:off x="914400" y="1844676"/>
            <a:ext cx="10363200" cy="2041525"/>
          </a:xfrm>
          <a:prstGeom prst="rect">
            <a:avLst/>
          </a:prstGeom>
        </p:spPr>
        <p:txBody>
          <a:bodyPr/>
          <a:lstStyle>
            <a:lvl1pPr>
              <a:defRPr>
                <a:latin typeface="+mn-lt"/>
                <a:ea typeface="+mn-ea"/>
                <a:cs typeface="+mn-cs"/>
                <a:sym typeface="Helvetica"/>
              </a:defRPr>
            </a:lvl1pPr>
          </a:lstStyle>
          <a:p>
            <a:r>
              <a:t>Title Text</a:t>
            </a:r>
          </a:p>
        </p:txBody>
      </p:sp>
      <p:sp>
        <p:nvSpPr>
          <p:cNvPr id="18" name="Body Level One…"/>
          <p:cNvSpPr txBox="1">
            <a:spLocks noGrp="1"/>
          </p:cNvSpPr>
          <p:nvPr>
            <p:ph type="body" sz="quarter" idx="1"/>
          </p:nvPr>
        </p:nvSpPr>
        <p:spPr>
          <a:xfrm>
            <a:off x="1828800" y="3886200"/>
            <a:ext cx="8534400" cy="1752600"/>
          </a:xfrm>
          <a:prstGeom prst="rect">
            <a:avLst/>
          </a:prstGeom>
        </p:spPr>
        <p:txBody>
          <a:bodyPr/>
          <a:lstStyle>
            <a:lvl1pPr marL="0" indent="0" algn="ctr">
              <a:buClr>
                <a:srgbClr val="9A9A9A"/>
              </a:buClr>
              <a:buSzTx/>
              <a:buFont typeface="Arial"/>
              <a:buNone/>
              <a:defRPr>
                <a:solidFill>
                  <a:srgbClr val="9A9A9A"/>
                </a:solidFill>
                <a:uFill>
                  <a:solidFill>
                    <a:srgbClr val="9A9A9A"/>
                  </a:solidFill>
                </a:uFill>
                <a:latin typeface="+mn-lt"/>
                <a:ea typeface="+mn-ea"/>
                <a:cs typeface="+mn-cs"/>
                <a:sym typeface="Helvetica"/>
              </a:defRPr>
            </a:lvl1pPr>
            <a:lvl2pPr marL="457200" indent="0" algn="ctr">
              <a:buClr>
                <a:srgbClr val="9A9A9A"/>
              </a:buClr>
              <a:buSzTx/>
              <a:buNone/>
              <a:defRPr>
                <a:solidFill>
                  <a:srgbClr val="9A9A9A"/>
                </a:solidFill>
                <a:uFill>
                  <a:solidFill>
                    <a:srgbClr val="9A9A9A"/>
                  </a:solidFill>
                </a:uFill>
                <a:latin typeface="+mn-lt"/>
                <a:ea typeface="+mn-ea"/>
                <a:cs typeface="+mn-cs"/>
                <a:sym typeface="Helvetica"/>
              </a:defRPr>
            </a:lvl2pPr>
            <a:lvl3pPr marL="914400" indent="0" algn="ctr">
              <a:buClr>
                <a:srgbClr val="9A9A9A"/>
              </a:buClr>
              <a:buSzTx/>
              <a:buNone/>
              <a:defRPr>
                <a:solidFill>
                  <a:srgbClr val="9A9A9A"/>
                </a:solidFill>
                <a:uFill>
                  <a:solidFill>
                    <a:srgbClr val="9A9A9A"/>
                  </a:solidFill>
                </a:uFill>
                <a:latin typeface="+mn-lt"/>
                <a:ea typeface="+mn-ea"/>
                <a:cs typeface="+mn-cs"/>
                <a:sym typeface="Helvetica"/>
              </a:defRPr>
            </a:lvl3pPr>
            <a:lvl4pPr marL="1371600" indent="0" algn="ctr">
              <a:buClr>
                <a:srgbClr val="9A9A9A"/>
              </a:buClr>
              <a:buSzTx/>
              <a:buNone/>
              <a:defRPr>
                <a:solidFill>
                  <a:srgbClr val="9A9A9A"/>
                </a:solidFill>
                <a:uFill>
                  <a:solidFill>
                    <a:srgbClr val="9A9A9A"/>
                  </a:solidFill>
                </a:uFill>
                <a:latin typeface="+mn-lt"/>
                <a:ea typeface="+mn-ea"/>
                <a:cs typeface="+mn-cs"/>
                <a:sym typeface="Helvetica"/>
              </a:defRPr>
            </a:lvl4pPr>
            <a:lvl5pPr marL="1828800" indent="0" algn="ctr">
              <a:buClr>
                <a:srgbClr val="9A9A9A"/>
              </a:buClr>
              <a:buSzTx/>
              <a:buNone/>
              <a:defRPr>
                <a:solidFill>
                  <a:srgbClr val="9A9A9A"/>
                </a:solidFill>
                <a:uFill>
                  <a:solidFill>
                    <a:srgbClr val="9A9A9A"/>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987328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53606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B10D46-FAD1-4BFB-B29C-B456C9981FBA}"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3823263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Title and Table">
    <p:spTree>
      <p:nvGrpSpPr>
        <p:cNvPr id="1" name=""/>
        <p:cNvGrpSpPr/>
        <p:nvPr/>
      </p:nvGrpSpPr>
      <p:grpSpPr>
        <a:xfrm>
          <a:off x="0" y="0"/>
          <a:ext cx="0" cy="0"/>
          <a:chOff x="0" y="0"/>
          <a:chExt cx="0" cy="0"/>
        </a:xfrm>
      </p:grpSpPr>
      <p:sp>
        <p:nvSpPr>
          <p:cNvPr id="35" name="Line"/>
          <p:cNvSpPr/>
          <p:nvPr/>
        </p:nvSpPr>
        <p:spPr>
          <a:xfrm>
            <a:off x="609600" y="1371600"/>
            <a:ext cx="10972800" cy="1588"/>
          </a:xfrm>
          <a:prstGeom prst="line">
            <a:avLst/>
          </a:prstGeom>
          <a:ln w="38100">
            <a:solidFill>
              <a:srgbClr val="021CA1"/>
            </a:solidFill>
          </a:ln>
          <a:effectLst>
            <a:outerShdw blurRad="38100" dist="19999" dir="5400000" rotWithShape="0">
              <a:srgbClr val="000000">
                <a:alpha val="38000"/>
              </a:srgbClr>
            </a:outerShdw>
          </a:effectLst>
        </p:spPr>
        <p:txBody>
          <a:bodyPr lIns="0" tIns="0" rIns="0" bIns="0"/>
          <a:lstStyle/>
          <a:p>
            <a:pPr>
              <a:buClrTx/>
              <a:defRPr sz="1200">
                <a:uFillTx/>
              </a:defRPr>
            </a:pPr>
            <a:endParaRPr sz="1200"/>
          </a:p>
        </p:txBody>
      </p:sp>
      <p:sp>
        <p:nvSpPr>
          <p:cNvPr id="36" name="Line"/>
          <p:cNvSpPr/>
          <p:nvPr/>
        </p:nvSpPr>
        <p:spPr>
          <a:xfrm flipH="1" flipV="1">
            <a:off x="609600" y="6477000"/>
            <a:ext cx="9956800" cy="1591"/>
          </a:xfrm>
          <a:prstGeom prst="line">
            <a:avLst/>
          </a:prstGeom>
          <a:ln w="12700">
            <a:solidFill>
              <a:srgbClr val="021CA1"/>
            </a:solidFill>
          </a:ln>
          <a:effectLst>
            <a:outerShdw blurRad="38100" dist="19999" dir="5400000" rotWithShape="0">
              <a:srgbClr val="000000">
                <a:alpha val="38000"/>
              </a:srgbClr>
            </a:outerShdw>
          </a:effectLst>
        </p:spPr>
        <p:txBody>
          <a:bodyPr lIns="0" tIns="0" rIns="0" bIns="0"/>
          <a:lstStyle/>
          <a:p>
            <a:pPr>
              <a:buClrTx/>
              <a:defRPr sz="1200">
                <a:uFillTx/>
              </a:defRPr>
            </a:pPr>
            <a:endParaRPr sz="1200"/>
          </a:p>
        </p:txBody>
      </p:sp>
      <p:pic>
        <p:nvPicPr>
          <p:cNvPr id="37" name="image1.jpg" descr="image1.jpg"/>
          <p:cNvPicPr>
            <a:picLocks noChangeAspect="1"/>
          </p:cNvPicPr>
          <p:nvPr/>
        </p:nvPicPr>
        <p:blipFill>
          <a:blip r:embed="rId2">
            <a:extLst/>
          </a:blip>
          <a:stretch>
            <a:fillRect/>
          </a:stretch>
        </p:blipFill>
        <p:spPr>
          <a:xfrm>
            <a:off x="10769600" y="6019801"/>
            <a:ext cx="711200" cy="699513"/>
          </a:xfrm>
          <a:prstGeom prst="rect">
            <a:avLst/>
          </a:prstGeom>
          <a:ln w="12700"/>
        </p:spPr>
      </p:pic>
      <p:sp>
        <p:nvSpPr>
          <p:cNvPr id="38" name="Faculty of Aerospace Engineering…"/>
          <p:cNvSpPr/>
          <p:nvPr/>
        </p:nvSpPr>
        <p:spPr>
          <a:xfrm>
            <a:off x="508000" y="6457890"/>
            <a:ext cx="3352800" cy="355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r>
              <a:rPr sz="900"/>
              <a:t>Faculty of Aerospace Engineering</a:t>
            </a:r>
          </a:p>
          <a:p>
            <a:r>
              <a:rPr sz="900"/>
              <a:t>Technion – Israel Institute of Technology</a:t>
            </a:r>
          </a:p>
        </p:txBody>
      </p:sp>
      <p:sp>
        <p:nvSpPr>
          <p:cNvPr id="39" name="Object"/>
          <p:cNvSpPr txBox="1">
            <a:spLocks noGrp="1"/>
          </p:cNvSpPr>
          <p:nvPr>
            <p:ph idx="3"/>
          </p:nvPr>
        </p:nvSpPr>
        <p:spPr>
          <a:xfrm>
            <a:off x="914400" y="1905000"/>
            <a:ext cx="10363200" cy="4114800"/>
          </a:xfrm>
          <a:prstGeom prst="rect">
            <a:avLst/>
          </a:prstGeom>
        </p:spPr>
        <p:txBody>
          <a:bodyPr anchor="ctr"/>
          <a:lstStyle>
            <a:lvl1pPr marL="0" indent="0" algn="ctr">
              <a:spcBef>
                <a:spcPts val="0"/>
              </a:spcBef>
              <a:buSzTx/>
              <a:buNone/>
              <a:defRPr sz="3000">
                <a:latin typeface="Gill Sans"/>
                <a:sym typeface="Gill Sans"/>
              </a:defRPr>
            </a:lvl1pPr>
          </a:lstStyle>
          <a:p>
            <a:pPr marL="0" indent="0" algn="ctr">
              <a:spcBef>
                <a:spcPts val="0"/>
              </a:spcBef>
              <a:buSzTx/>
              <a:buNone/>
              <a:defRPr sz="3000">
                <a:latin typeface="Gill Sans"/>
                <a:ea typeface="Gill Sans"/>
                <a:cs typeface="Gill Sans"/>
                <a:sym typeface="Gill Sans"/>
              </a:defRPr>
            </a:pPr>
            <a:endParaRPr/>
          </a:p>
        </p:txBody>
      </p:sp>
      <p:sp>
        <p:nvSpPr>
          <p:cNvPr id="40" name="Title Text"/>
          <p:cNvSpPr txBox="1">
            <a:spLocks noGrp="1"/>
          </p:cNvSpPr>
          <p:nvPr>
            <p:ph type="title"/>
          </p:nvPr>
        </p:nvSpPr>
        <p:spPr>
          <a:xfrm>
            <a:off x="914400" y="0"/>
            <a:ext cx="10363200" cy="1295400"/>
          </a:xfrm>
          <a:prstGeom prst="rect">
            <a:avLst/>
          </a:prstGeom>
        </p:spPr>
        <p:txBody>
          <a:bodyPr/>
          <a:lstStyle>
            <a:lvl1pPr>
              <a:defRPr>
                <a:solidFill>
                  <a:srgbClr val="021CA1"/>
                </a:solidFill>
                <a:uFill>
                  <a:solidFill>
                    <a:srgbClr val="021CA1"/>
                  </a:solidFill>
                </a:uFill>
                <a:latin typeface="+mn-lt"/>
                <a:ea typeface="+mn-ea"/>
                <a:cs typeface="+mn-cs"/>
                <a:sym typeface="Helvetica"/>
              </a:defRPr>
            </a:lvl1pPr>
          </a:lstStyle>
          <a:p>
            <a:r>
              <a:t>Title Text</a:t>
            </a:r>
          </a:p>
        </p:txBody>
      </p:sp>
      <p:sp>
        <p:nvSpPr>
          <p:cNvPr id="41" name="Slide Number"/>
          <p:cNvSpPr txBox="1">
            <a:spLocks noGrp="1"/>
          </p:cNvSpPr>
          <p:nvPr>
            <p:ph type="sldNum" sz="quarter" idx="2"/>
          </p:nvPr>
        </p:nvSpPr>
        <p:spPr>
          <a:xfrm>
            <a:off x="11013104" y="6443990"/>
            <a:ext cx="264496" cy="26161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435045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1524000" y="1392238"/>
            <a:ext cx="9789584" cy="741362"/>
          </a:xfrm>
        </p:spPr>
        <p:txBody>
          <a:bodyPr/>
          <a:lstStyle>
            <a:lvl1pPr>
              <a:tabLst>
                <a:tab pos="2038350" algn="l"/>
              </a:tabLst>
              <a:defRPr/>
            </a:lvl1pPr>
          </a:lstStyle>
          <a:p>
            <a:pPr lvl="0"/>
            <a:r>
              <a:rPr lang="de-DE" noProof="0" dirty="0" smtClean="0"/>
              <a:t>Mastertitelformat bearbeiten</a:t>
            </a:r>
          </a:p>
        </p:txBody>
      </p:sp>
      <p:sp>
        <p:nvSpPr>
          <p:cNvPr id="85029" name="Rectangle 37"/>
          <p:cNvSpPr>
            <a:spLocks noGrp="1" noChangeArrowheads="1"/>
          </p:cNvSpPr>
          <p:nvPr>
            <p:ph type="subTitle" idx="1"/>
          </p:nvPr>
        </p:nvSpPr>
        <p:spPr>
          <a:xfrm>
            <a:off x="1524000" y="2159001"/>
            <a:ext cx="9789584" cy="371475"/>
          </a:xfrm>
        </p:spPr>
        <p:txBody>
          <a:bodyPr/>
          <a:lstStyle>
            <a:lvl1pPr marL="0" indent="0">
              <a:buFontTx/>
              <a:buNone/>
              <a:defRPr sz="2400">
                <a:solidFill>
                  <a:srgbClr val="686868"/>
                </a:solidFill>
              </a:defRPr>
            </a:lvl1pPr>
          </a:lstStyle>
          <a:p>
            <a:pPr lvl="0"/>
            <a:r>
              <a:rPr lang="de-DE" noProof="0" smtClean="0"/>
              <a:t>Formatvorlage des Untertitelmasters durch Klicken bearbeiten</a:t>
            </a:r>
          </a:p>
        </p:txBody>
      </p:sp>
      <p:sp>
        <p:nvSpPr>
          <p:cNvPr id="6" name="Rectangle 51"/>
          <p:cNvSpPr>
            <a:spLocks noGrp="1" noChangeArrowheads="1"/>
          </p:cNvSpPr>
          <p:nvPr>
            <p:ph type="sldNum" sz="quarter" idx="10"/>
          </p:nvPr>
        </p:nvSpPr>
        <p:spPr/>
        <p:txBody>
          <a:bodyPr/>
          <a:lstStyle>
            <a:lvl1pPr>
              <a:lnSpc>
                <a:spcPct val="100000"/>
              </a:lnSpc>
              <a:buFontTx/>
              <a:buNone/>
              <a:defRPr sz="800">
                <a:solidFill>
                  <a:srgbClr val="686868"/>
                </a:solidFill>
                <a:cs typeface="+mn-cs"/>
              </a:defRPr>
            </a:lvl1pPr>
          </a:lstStyle>
          <a:p>
            <a:pPr>
              <a:defRPr/>
            </a:pPr>
            <a:r>
              <a:rPr lang="de-DE"/>
              <a:t>www.DLR.de  •  Chart </a:t>
            </a:r>
            <a:fld id="{CE5F17F5-A6DB-4BD6-A33E-E0E4A7E93BBB}" type="slidenum">
              <a:rPr lang="de-DE"/>
              <a:pPr>
                <a:defRPr/>
              </a:pPr>
              <a:t>‹#›</a:t>
            </a:fld>
            <a:endParaRPr lang="de-DE"/>
          </a:p>
        </p:txBody>
      </p:sp>
      <p:sp>
        <p:nvSpPr>
          <p:cNvPr id="7" name="Rectangle 52"/>
          <p:cNvSpPr>
            <a:spLocks noGrp="1" noChangeArrowheads="1"/>
          </p:cNvSpPr>
          <p:nvPr>
            <p:ph type="ftr" sz="quarter" idx="11"/>
          </p:nvPr>
        </p:nvSpPr>
        <p:spPr/>
        <p:txBody>
          <a:bodyPr/>
          <a:lstStyle>
            <a:lvl1pPr>
              <a:lnSpc>
                <a:spcPct val="100000"/>
              </a:lnSpc>
              <a:buFontTx/>
              <a:buNone/>
              <a:defRPr sz="800">
                <a:solidFill>
                  <a:srgbClr val="686868"/>
                </a:solidFill>
                <a:cs typeface="+mn-cs"/>
              </a:defRPr>
            </a:lvl1pPr>
          </a:lstStyle>
          <a:p>
            <a:pPr>
              <a:defRPr/>
            </a:pPr>
            <a:r>
              <a:rPr lang="de-DE"/>
              <a:t>&gt; Vortrag &gt; Autor  •  Dokumentname &gt; Datum</a:t>
            </a:r>
          </a:p>
        </p:txBody>
      </p:sp>
    </p:spTree>
    <p:extLst>
      <p:ext uri="{BB962C8B-B14F-4D97-AF65-F5344CB8AC3E}">
        <p14:creationId xmlns:p14="http://schemas.microsoft.com/office/powerpoint/2010/main" val="247182940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1"/>
          <p:cNvSpPr>
            <a:spLocks noGrp="1" noChangeArrowheads="1"/>
          </p:cNvSpPr>
          <p:nvPr>
            <p:ph type="sldNum" sz="quarter" idx="10"/>
          </p:nvPr>
        </p:nvSpPr>
        <p:spPr>
          <a:ln/>
        </p:spPr>
        <p:txBody>
          <a:bodyPr/>
          <a:lstStyle>
            <a:lvl1pPr>
              <a:defRPr/>
            </a:lvl1pPr>
          </a:lstStyle>
          <a:p>
            <a:pPr>
              <a:defRPr/>
            </a:pPr>
            <a:r>
              <a:rPr lang="de-DE"/>
              <a:t>www.DLR.de  •  Chart </a:t>
            </a:r>
            <a:fld id="{37F57F33-3ED3-46F3-8D1F-AC3DD5093391}" type="slidenum">
              <a:rPr lang="de-DE"/>
              <a:pPr>
                <a:defRPr/>
              </a:pPr>
              <a:t>‹#›</a:t>
            </a:fld>
            <a:endParaRPr lang="de-DE"/>
          </a:p>
        </p:txBody>
      </p:sp>
      <p:sp>
        <p:nvSpPr>
          <p:cNvPr id="5"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1273276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0" y="938214"/>
            <a:ext cx="9789584"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524001" y="1884363"/>
            <a:ext cx="5027084" cy="3992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754284" y="1884363"/>
            <a:ext cx="5029200" cy="39925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1"/>
          <p:cNvSpPr>
            <a:spLocks noGrp="1" noChangeArrowheads="1"/>
          </p:cNvSpPr>
          <p:nvPr>
            <p:ph type="sldNum" sz="quarter" idx="10"/>
          </p:nvPr>
        </p:nvSpPr>
        <p:spPr>
          <a:ln/>
        </p:spPr>
        <p:txBody>
          <a:bodyPr/>
          <a:lstStyle>
            <a:lvl1pPr>
              <a:defRPr/>
            </a:lvl1pPr>
          </a:lstStyle>
          <a:p>
            <a:pPr>
              <a:defRPr/>
            </a:pPr>
            <a:r>
              <a:rPr lang="de-DE"/>
              <a:t>www.DLR.de  •  Chart </a:t>
            </a:r>
            <a:fld id="{A5436622-6DB5-4993-B6F9-4DF79ECA5D43}" type="slidenum">
              <a:rPr lang="de-DE"/>
              <a:pPr>
                <a:defRPr/>
              </a:pPr>
              <a:t>‹#›</a:t>
            </a:fld>
            <a:endParaRPr lang="de-DE"/>
          </a:p>
        </p:txBody>
      </p:sp>
      <p:sp>
        <p:nvSpPr>
          <p:cNvPr id="6"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1164029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9" name="Textplatzhalter 2"/>
          <p:cNvSpPr>
            <a:spLocks noGrp="1"/>
          </p:cNvSpPr>
          <p:nvPr>
            <p:ph type="body" idx="1"/>
          </p:nvPr>
        </p:nvSpPr>
        <p:spPr>
          <a:xfrm>
            <a:off x="1526400" y="1871440"/>
            <a:ext cx="5025600" cy="3334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0" name="Textplatzhalter 4"/>
          <p:cNvSpPr>
            <a:spLocks noGrp="1"/>
          </p:cNvSpPr>
          <p:nvPr>
            <p:ph type="body" sz="quarter" idx="3"/>
          </p:nvPr>
        </p:nvSpPr>
        <p:spPr>
          <a:xfrm>
            <a:off x="6753600" y="1872000"/>
            <a:ext cx="5025600" cy="3348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Textmasterformat bearbeiten</a:t>
            </a:r>
          </a:p>
        </p:txBody>
      </p:sp>
      <p:sp>
        <p:nvSpPr>
          <p:cNvPr id="11" name="Titel 1"/>
          <p:cNvSpPr>
            <a:spLocks noGrp="1"/>
          </p:cNvSpPr>
          <p:nvPr>
            <p:ph type="title"/>
          </p:nvPr>
        </p:nvSpPr>
        <p:spPr>
          <a:xfrm>
            <a:off x="1524000" y="938214"/>
            <a:ext cx="9789584" cy="738187"/>
          </a:xfrm>
        </p:spPr>
        <p:txBody>
          <a:bodyPr/>
          <a:lstStyle/>
          <a:p>
            <a:r>
              <a:rPr lang="de-DE" dirty="0" smtClean="0"/>
              <a:t>Titelmasterformat durch Klicken bearbeiten</a:t>
            </a:r>
            <a:endParaRPr lang="de-DE" dirty="0"/>
          </a:p>
        </p:txBody>
      </p:sp>
      <p:sp>
        <p:nvSpPr>
          <p:cNvPr id="12" name="Inhaltsplatzhalter 2"/>
          <p:cNvSpPr>
            <a:spLocks noGrp="1"/>
          </p:cNvSpPr>
          <p:nvPr>
            <p:ph idx="12"/>
          </p:nvPr>
        </p:nvSpPr>
        <p:spPr>
          <a:xfrm>
            <a:off x="1526400" y="2420888"/>
            <a:ext cx="50256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3"/>
          </p:nvPr>
        </p:nvSpPr>
        <p:spPr>
          <a:xfrm>
            <a:off x="6753600" y="2420888"/>
            <a:ext cx="50256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51"/>
          <p:cNvSpPr>
            <a:spLocks noGrp="1" noChangeArrowheads="1"/>
          </p:cNvSpPr>
          <p:nvPr>
            <p:ph type="sldNum" sz="quarter" idx="14"/>
          </p:nvPr>
        </p:nvSpPr>
        <p:spPr>
          <a:ln/>
        </p:spPr>
        <p:txBody>
          <a:bodyPr/>
          <a:lstStyle>
            <a:lvl1pPr>
              <a:defRPr/>
            </a:lvl1pPr>
          </a:lstStyle>
          <a:p>
            <a:pPr>
              <a:defRPr/>
            </a:pPr>
            <a:r>
              <a:rPr lang="de-DE"/>
              <a:t>www.DLR.de  •  Chart </a:t>
            </a:r>
            <a:fld id="{0915AD74-DD5B-4D2F-9CBB-253D60DC3338}" type="slidenum">
              <a:rPr lang="de-DE"/>
              <a:pPr>
                <a:defRPr/>
              </a:pPr>
              <a:t>‹#›</a:t>
            </a:fld>
            <a:endParaRPr lang="de-DE"/>
          </a:p>
        </p:txBody>
      </p:sp>
      <p:sp>
        <p:nvSpPr>
          <p:cNvPr id="8" name="Rectangle 52"/>
          <p:cNvSpPr>
            <a:spLocks noGrp="1" noChangeArrowheads="1"/>
          </p:cNvSpPr>
          <p:nvPr>
            <p:ph type="ftr" sz="quarter" idx="15"/>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2288173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1"/>
          <p:cNvSpPr>
            <a:spLocks noGrp="1" noChangeArrowheads="1"/>
          </p:cNvSpPr>
          <p:nvPr>
            <p:ph type="sldNum" sz="quarter" idx="10"/>
          </p:nvPr>
        </p:nvSpPr>
        <p:spPr>
          <a:ln/>
        </p:spPr>
        <p:txBody>
          <a:bodyPr/>
          <a:lstStyle>
            <a:lvl1pPr>
              <a:defRPr/>
            </a:lvl1pPr>
          </a:lstStyle>
          <a:p>
            <a:pPr>
              <a:defRPr/>
            </a:pPr>
            <a:r>
              <a:rPr lang="de-DE"/>
              <a:t>www.DLR.de  •  Chart </a:t>
            </a:r>
            <a:fld id="{75D282D7-A688-4317-824D-40E5A77BCD94}" type="slidenum">
              <a:rPr lang="de-DE"/>
              <a:pPr>
                <a:defRPr/>
              </a:pPr>
              <a:t>‹#›</a:t>
            </a:fld>
            <a:endParaRPr lang="de-DE"/>
          </a:p>
        </p:txBody>
      </p:sp>
      <p:sp>
        <p:nvSpPr>
          <p:cNvPr id="4"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276007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ln/>
        </p:spPr>
        <p:txBody>
          <a:bodyPr/>
          <a:lstStyle>
            <a:lvl1pPr>
              <a:defRPr/>
            </a:lvl1pPr>
          </a:lstStyle>
          <a:p>
            <a:pPr>
              <a:defRPr/>
            </a:pPr>
            <a:r>
              <a:rPr lang="de-DE"/>
              <a:t>www.DLR.de  •  Chart </a:t>
            </a:r>
            <a:fld id="{ADDCAF01-1130-4402-952B-15ED094F1535}" type="slidenum">
              <a:rPr lang="de-DE"/>
              <a:pPr>
                <a:defRPr/>
              </a:pPr>
              <a:t>‹#›</a:t>
            </a:fld>
            <a:endParaRPr lang="de-DE"/>
          </a:p>
        </p:txBody>
      </p:sp>
      <p:sp>
        <p:nvSpPr>
          <p:cNvPr id="3"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3377688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1524001" y="938213"/>
            <a:ext cx="10259484" cy="4938712"/>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3" name="Rectangle 51"/>
          <p:cNvSpPr>
            <a:spLocks noGrp="1" noChangeArrowheads="1"/>
          </p:cNvSpPr>
          <p:nvPr>
            <p:ph type="sldNum" sz="quarter" idx="10"/>
          </p:nvPr>
        </p:nvSpPr>
        <p:spPr>
          <a:ln/>
        </p:spPr>
        <p:txBody>
          <a:bodyPr/>
          <a:lstStyle>
            <a:lvl1pPr>
              <a:defRPr/>
            </a:lvl1pPr>
          </a:lstStyle>
          <a:p>
            <a:pPr>
              <a:defRPr/>
            </a:pPr>
            <a:r>
              <a:rPr lang="de-DE"/>
              <a:t>www.DLR.de  •  Chart </a:t>
            </a:r>
            <a:fld id="{FF13F0BF-E543-4EB7-AA02-8D84D950EE2C}" type="slidenum">
              <a:rPr lang="de-DE"/>
              <a:pPr>
                <a:defRPr/>
              </a:pPr>
              <a:t>‹#›</a:t>
            </a:fld>
            <a:endParaRPr lang="de-DE"/>
          </a:p>
        </p:txBody>
      </p:sp>
      <p:sp>
        <p:nvSpPr>
          <p:cNvPr id="4"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344757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p:cNvSpPr>
            <a:spLocks noGrp="1"/>
          </p:cNvSpPr>
          <p:nvPr>
            <p:ph type="title"/>
          </p:nvPr>
        </p:nvSpPr>
        <p:spPr>
          <a:xfrm>
            <a:off x="1524000" y="938214"/>
            <a:ext cx="9789584" cy="738187"/>
          </a:xfrm>
        </p:spPr>
        <p:txBody>
          <a:bodyPr/>
          <a:lstStyle/>
          <a:p>
            <a:r>
              <a:rPr lang="en-US"/>
              <a:t>Titelmasterformat durch Klicken bearbeiten</a:t>
            </a:r>
            <a:endParaRPr lang="de-DE"/>
          </a:p>
        </p:txBody>
      </p:sp>
      <p:sp>
        <p:nvSpPr>
          <p:cNvPr id="3" name="Textplatzhalter 2"/>
          <p:cNvSpPr>
            <a:spLocks noGrp="1"/>
          </p:cNvSpPr>
          <p:nvPr>
            <p:ph type="body" sz="half" idx="1"/>
          </p:nvPr>
        </p:nvSpPr>
        <p:spPr>
          <a:xfrm>
            <a:off x="1524001" y="1884363"/>
            <a:ext cx="5027084" cy="3992562"/>
          </a:xfrm>
        </p:spPr>
        <p:txBody>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endParaRPr lang="de-DE"/>
          </a:p>
        </p:txBody>
      </p:sp>
      <p:sp>
        <p:nvSpPr>
          <p:cNvPr id="4" name="Medienplatzhalter 3"/>
          <p:cNvSpPr>
            <a:spLocks noGrp="1"/>
          </p:cNvSpPr>
          <p:nvPr>
            <p:ph type="media" sz="half" idx="2"/>
          </p:nvPr>
        </p:nvSpPr>
        <p:spPr>
          <a:xfrm>
            <a:off x="6754284" y="1884363"/>
            <a:ext cx="5029200" cy="3992562"/>
          </a:xfrm>
        </p:spPr>
        <p:txBody>
          <a:bodyPr/>
          <a:lstStyle/>
          <a:p>
            <a:pPr lvl="0"/>
            <a:endParaRPr lang="de-DE" noProof="0"/>
          </a:p>
        </p:txBody>
      </p:sp>
      <p:sp>
        <p:nvSpPr>
          <p:cNvPr id="5" name="Rectangle 51"/>
          <p:cNvSpPr>
            <a:spLocks noGrp="1" noChangeArrowheads="1"/>
          </p:cNvSpPr>
          <p:nvPr>
            <p:ph type="sldNum" sz="quarter" idx="10"/>
          </p:nvPr>
        </p:nvSpPr>
        <p:spPr>
          <a:ln/>
        </p:spPr>
        <p:txBody>
          <a:bodyPr/>
          <a:lstStyle>
            <a:lvl1pPr>
              <a:defRPr/>
            </a:lvl1pPr>
          </a:lstStyle>
          <a:p>
            <a:pPr>
              <a:defRPr/>
            </a:pPr>
            <a:r>
              <a:rPr lang="de-DE"/>
              <a:t>www.DLR.de  •  Chart </a:t>
            </a:r>
            <a:fld id="{45250A69-4FB0-4787-8D6C-B1AF2F61A332}" type="slidenum">
              <a:rPr lang="de-DE"/>
              <a:pPr>
                <a:defRPr/>
              </a:pPr>
              <a:t>‹#›</a:t>
            </a:fld>
            <a:endParaRPr lang="de-DE"/>
          </a:p>
        </p:txBody>
      </p:sp>
      <p:sp>
        <p:nvSpPr>
          <p:cNvPr id="6" name="Rectangle 52"/>
          <p:cNvSpPr>
            <a:spLocks noGrp="1" noChangeArrowheads="1"/>
          </p:cNvSpPr>
          <p:nvPr>
            <p:ph type="ftr" sz="quarter" idx="11"/>
          </p:nvPr>
        </p:nvSpPr>
        <p:spPr>
          <a:ln/>
        </p:spPr>
        <p:txBody>
          <a:bodyPr/>
          <a:lstStyle>
            <a:lvl1pPr>
              <a:defRPr/>
            </a:lvl1pPr>
          </a:lstStyle>
          <a:p>
            <a:pPr>
              <a:defRPr/>
            </a:pPr>
            <a:r>
              <a:rPr lang="de-DE"/>
              <a:t>&gt; Vortrag &gt; Autor  •  Dokumentname &gt; Datum</a:t>
            </a:r>
          </a:p>
        </p:txBody>
      </p:sp>
    </p:spTree>
    <p:extLst>
      <p:ext uri="{BB962C8B-B14F-4D97-AF65-F5344CB8AC3E}">
        <p14:creationId xmlns:p14="http://schemas.microsoft.com/office/powerpoint/2010/main" val="296908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B10D46-FAD1-4BFB-B29C-B456C9981FBA}"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46119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B10D46-FAD1-4BFB-B29C-B456C9981FBA}"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25358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B10D46-FAD1-4BFB-B29C-B456C9981FBA}"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7972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B10D46-FAD1-4BFB-B29C-B456C9981FBA}"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180841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B10D46-FAD1-4BFB-B29C-B456C9981FBA}"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16DDD-BE6E-42E3-92A6-9CC1B0F5619D}" type="slidenum">
              <a:rPr lang="en-US" smtClean="0"/>
              <a:t>‹#›</a:t>
            </a:fld>
            <a:endParaRPr lang="en-US"/>
          </a:p>
        </p:txBody>
      </p:sp>
    </p:spTree>
    <p:extLst>
      <p:ext uri="{BB962C8B-B14F-4D97-AF65-F5344CB8AC3E}">
        <p14:creationId xmlns:p14="http://schemas.microsoft.com/office/powerpoint/2010/main" val="26200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emf"/><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6.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9.png"/><Relationship Id="rId5" Type="http://schemas.openxmlformats.org/officeDocument/2006/relationships/slideLayout" Target="../slideLayouts/slideLayout45.xml"/><Relationship Id="rId10" Type="http://schemas.openxmlformats.org/officeDocument/2006/relationships/image" Target="../media/image8.jpe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10D46-FAD1-4BFB-B29C-B456C9981FBA}" type="datetimeFigureOut">
              <a:rPr lang="en-US" smtClean="0"/>
              <a:t>9/12/2019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16DDD-BE6E-42E3-92A6-9CC1B0F5619D}" type="slidenum">
              <a:rPr lang="en-US" smtClean="0"/>
              <a:t>‹#›</a:t>
            </a:fld>
            <a:endParaRPr lang="en-US"/>
          </a:p>
        </p:txBody>
      </p:sp>
    </p:spTree>
    <p:extLst>
      <p:ext uri="{BB962C8B-B14F-4D97-AF65-F5344CB8AC3E}">
        <p14:creationId xmlns:p14="http://schemas.microsoft.com/office/powerpoint/2010/main" val="4228464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13" cstate="print"/>
          <a:srcRect/>
          <a:stretch>
            <a:fillRect/>
          </a:stretch>
        </p:blipFill>
        <p:spPr bwMode="auto">
          <a:xfrm>
            <a:off x="9525663" y="-6480"/>
            <a:ext cx="2683616" cy="6870700"/>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2655D-5AC6-443E-B6B4-E8FC3C2ED60A}" type="datetime1">
              <a:rPr lang="en-US" smtClean="0"/>
              <a:t>9/12/2019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C4A-6190-1C49-A470-A6391D3FCFC7}" type="slidenum">
              <a:rPr lang="en-US" smtClean="0"/>
              <a:t>‹#›</a:t>
            </a:fld>
            <a:endParaRPr lang="en-US"/>
          </a:p>
        </p:txBody>
      </p:sp>
    </p:spTree>
    <p:extLst>
      <p:ext uri="{BB962C8B-B14F-4D97-AF65-F5344CB8AC3E}">
        <p14:creationId xmlns:p14="http://schemas.microsoft.com/office/powerpoint/2010/main" val="350448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51724" y="177801"/>
            <a:ext cx="9745719" cy="7504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8533"/>
            <a:ext cx="10515600" cy="47884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a:cs typeface="Arial" pitchFamily="34" charset="0"/>
              </a:rPr>
              <a:t>Distribution A; Approved for public release; distribution unlimited, PA# 96TW-2019-0113</a:t>
            </a:r>
            <a:endParaRPr lang="en-US" b="1" dirty="0">
              <a:cs typeface="Arial" pitchFamily="34" charset="0"/>
            </a:endParaRPr>
          </a:p>
        </p:txBody>
      </p:sp>
      <p:sp>
        <p:nvSpPr>
          <p:cNvPr id="6" name="Slide Number Placeholder 5"/>
          <p:cNvSpPr>
            <a:spLocks noGrp="1"/>
          </p:cNvSpPr>
          <p:nvPr>
            <p:ph type="sldNum" sz="quarter" idx="4"/>
          </p:nvPr>
        </p:nvSpPr>
        <p:spPr>
          <a:xfrm>
            <a:off x="10144943" y="6371167"/>
            <a:ext cx="190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A994-E1DD-42B5-A835-ABE7E5E9C292}" type="slidenum">
              <a:rPr lang="en-US" smtClean="0"/>
              <a:t>‹#›</a:t>
            </a:fld>
            <a:endParaRPr lang="en-US"/>
          </a:p>
        </p:txBody>
      </p:sp>
      <p:grpSp>
        <p:nvGrpSpPr>
          <p:cNvPr id="7" name="Group 29"/>
          <p:cNvGrpSpPr/>
          <p:nvPr userDrawn="1"/>
        </p:nvGrpSpPr>
        <p:grpSpPr>
          <a:xfrm>
            <a:off x="0" y="70914"/>
            <a:ext cx="12192000" cy="1053831"/>
            <a:chOff x="0" y="70913"/>
            <a:chExt cx="9144000" cy="1053831"/>
          </a:xfrm>
        </p:grpSpPr>
        <p:pic>
          <p:nvPicPr>
            <p:cNvPr id="8" name="Picture 8" descr="blue_std"/>
            <p:cNvPicPr>
              <a:picLocks noChangeAspect="1" noChangeArrowheads="1"/>
            </p:cNvPicPr>
            <p:nvPr userDrawn="1"/>
          </p:nvPicPr>
          <p:blipFill>
            <a:blip r:embed="rId6" cstate="print"/>
            <a:srcRect l="14286" r="14286" b="19647"/>
            <a:stretch>
              <a:fillRect/>
            </a:stretch>
          </p:blipFill>
          <p:spPr bwMode="auto">
            <a:xfrm>
              <a:off x="111187" y="70913"/>
              <a:ext cx="902606" cy="981823"/>
            </a:xfrm>
            <a:prstGeom prst="rect">
              <a:avLst/>
            </a:prstGeom>
            <a:noFill/>
            <a:ln w="9525">
              <a:noFill/>
              <a:miter lim="800000"/>
              <a:headEnd/>
              <a:tailEnd/>
            </a:ln>
          </p:spPr>
        </p:pic>
        <p:sp>
          <p:nvSpPr>
            <p:cNvPr id="9"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fontAlgn="auto">
                <a:spcBef>
                  <a:spcPts val="0"/>
                </a:spcBef>
                <a:spcAft>
                  <a:spcPts val="0"/>
                </a:spcAft>
              </a:pPr>
              <a:endParaRPr lang="en-US" sz="1800" dirty="0">
                <a:solidFill>
                  <a:prstClr val="black"/>
                </a:solidFill>
                <a:latin typeface="Calibri"/>
              </a:endParaRPr>
            </a:p>
          </p:txBody>
        </p:sp>
        <p:pic>
          <p:nvPicPr>
            <p:cNvPr id="10" name="Picture 9" descr="AFRL_Shield.png"/>
            <p:cNvPicPr>
              <a:picLocks noChangeAspect="1"/>
            </p:cNvPicPr>
            <p:nvPr userDrawn="1"/>
          </p:nvPicPr>
          <p:blipFill>
            <a:blip r:embed="rId7" cstate="print"/>
            <a:stretch>
              <a:fillRect/>
            </a:stretch>
          </p:blipFill>
          <p:spPr>
            <a:xfrm>
              <a:off x="8323082" y="72189"/>
              <a:ext cx="727435" cy="980547"/>
            </a:xfrm>
            <a:prstGeom prst="rect">
              <a:avLst/>
            </a:prstGeom>
          </p:spPr>
        </p:pic>
      </p:grpSp>
      <p:pic>
        <p:nvPicPr>
          <p:cNvPr id="11" name="Picture 10" descr="AFRL GLOBE LOGO NO TAG_color.png"/>
          <p:cNvPicPr>
            <a:picLocks noChangeAspect="1"/>
          </p:cNvPicPr>
          <p:nvPr userDrawn="1"/>
        </p:nvPicPr>
        <p:blipFill>
          <a:blip r:embed="rId8" cstate="print"/>
          <a:stretch>
            <a:fillRect/>
          </a:stretch>
        </p:blipFill>
        <p:spPr>
          <a:xfrm>
            <a:off x="10055272" y="6292453"/>
            <a:ext cx="1482437" cy="492917"/>
          </a:xfrm>
          <a:prstGeom prst="rect">
            <a:avLst/>
          </a:prstGeom>
        </p:spPr>
      </p:pic>
    </p:spTree>
    <p:extLst>
      <p:ext uri="{BB962C8B-B14F-4D97-AF65-F5344CB8AC3E}">
        <p14:creationId xmlns:p14="http://schemas.microsoft.com/office/powerpoint/2010/main" val="33597146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92" r:id="rId4"/>
  </p:sldLayoutIdLst>
  <p:hf hdr="0" dt="0"/>
  <p:txStyles>
    <p:titleStyle>
      <a:lvl1pPr algn="ctr" defTabSz="914400" rtl="0" eaLnBrk="1" latinLnBrk="0" hangingPunct="1">
        <a:lnSpc>
          <a:spcPct val="90000"/>
        </a:lnSpc>
        <a:spcBef>
          <a:spcPct val="0"/>
        </a:spcBef>
        <a:buNone/>
        <a:defRPr sz="3600" kern="1200">
          <a:solidFill>
            <a:srgbClr val="0C2D8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6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734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0FC0-0384-4F5E-A6DE-6BD3C48CD19F}" type="datetime1">
              <a:rPr lang="en-US" smtClean="0"/>
              <a:t>9/12/2019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79374" y="644428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700D2-27FD-45D2-A626-053B9514102E}" type="slidenum">
              <a:rPr lang="en-US" smtClean="0"/>
              <a:t>‹#›</a:t>
            </a:fld>
            <a:endParaRPr lang="en-US"/>
          </a:p>
        </p:txBody>
      </p:sp>
      <p:cxnSp>
        <p:nvCxnSpPr>
          <p:cNvPr id="9" name="Straight Connector 8"/>
          <p:cNvCxnSpPr/>
          <p:nvPr userDrawn="1"/>
        </p:nvCxnSpPr>
        <p:spPr bwMode="auto">
          <a:xfrm flipV="1">
            <a:off x="450540" y="808064"/>
            <a:ext cx="8610600" cy="121"/>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86158" y="119063"/>
            <a:ext cx="810591" cy="689001"/>
          </a:xfrm>
          <a:prstGeom prst="rect">
            <a:avLst/>
          </a:prstGeom>
        </p:spPr>
      </p:pic>
    </p:spTree>
    <p:extLst>
      <p:ext uri="{BB962C8B-B14F-4D97-AF65-F5344CB8AC3E}">
        <p14:creationId xmlns:p14="http://schemas.microsoft.com/office/powerpoint/2010/main" val="15173620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609600" y="1371600"/>
            <a:ext cx="10972800" cy="1588"/>
          </a:xfrm>
          <a:prstGeom prst="line">
            <a:avLst/>
          </a:prstGeom>
          <a:ln w="38100">
            <a:solidFill>
              <a:srgbClr val="BD8B28"/>
            </a:solidFill>
          </a:ln>
          <a:effectLst>
            <a:outerShdw blurRad="38100" dist="19999" dir="5400000" rotWithShape="0">
              <a:srgbClr val="000000">
                <a:alpha val="38000"/>
              </a:srgbClr>
            </a:outerShdw>
          </a:effectLst>
        </p:spPr>
        <p:txBody>
          <a:bodyPr lIns="0" tIns="0" rIns="0" bIns="0"/>
          <a:lstStyle/>
          <a:p>
            <a:pPr>
              <a:buClrTx/>
              <a:defRPr sz="1200">
                <a:uFillTx/>
              </a:defRPr>
            </a:pPr>
            <a:endParaRPr sz="1200"/>
          </a:p>
        </p:txBody>
      </p:sp>
      <p:sp>
        <p:nvSpPr>
          <p:cNvPr id="3" name="Line"/>
          <p:cNvSpPr/>
          <p:nvPr/>
        </p:nvSpPr>
        <p:spPr>
          <a:xfrm flipH="1">
            <a:off x="1855854" y="6529389"/>
            <a:ext cx="9387881" cy="33894"/>
          </a:xfrm>
          <a:prstGeom prst="line">
            <a:avLst/>
          </a:prstGeom>
          <a:ln w="12700">
            <a:solidFill>
              <a:srgbClr val="BD8B28"/>
            </a:solidFill>
          </a:ln>
          <a:effectLst>
            <a:outerShdw blurRad="38100" dist="19999" dir="5400000" rotWithShape="0">
              <a:srgbClr val="000000">
                <a:alpha val="38000"/>
              </a:srgbClr>
            </a:outerShdw>
          </a:effectLst>
        </p:spPr>
        <p:txBody>
          <a:bodyPr lIns="0" tIns="0" rIns="0" bIns="0"/>
          <a:lstStyle/>
          <a:p>
            <a:pPr>
              <a:buClrTx/>
              <a:defRPr sz="1200">
                <a:uFillTx/>
              </a:defRPr>
            </a:pPr>
            <a:endParaRPr sz="1200"/>
          </a:p>
        </p:txBody>
      </p:sp>
      <p:pic>
        <p:nvPicPr>
          <p:cNvPr id="4" name="Eng_Hor_Blue.png" descr="Eng_Hor_Blue.png"/>
          <p:cNvPicPr>
            <a:picLocks noChangeAspect="1"/>
          </p:cNvPicPr>
          <p:nvPr/>
        </p:nvPicPr>
        <p:blipFill>
          <a:blip r:embed="rId5">
            <a:extLst/>
          </a:blip>
          <a:stretch>
            <a:fillRect/>
          </a:stretch>
        </p:blipFill>
        <p:spPr>
          <a:xfrm>
            <a:off x="237067" y="6272636"/>
            <a:ext cx="1727200" cy="523187"/>
          </a:xfrm>
          <a:prstGeom prst="rect">
            <a:avLst/>
          </a:prstGeom>
          <a:ln w="12700">
            <a:miter lim="400000"/>
          </a:ln>
        </p:spPr>
      </p:pic>
      <p:sp>
        <p:nvSpPr>
          <p:cNvPr id="5" name="Title Text"/>
          <p:cNvSpPr txBox="1">
            <a:spLocks noGrp="1"/>
          </p:cNvSpPr>
          <p:nvPr>
            <p:ph type="title"/>
          </p:nvPr>
        </p:nvSpPr>
        <p:spPr>
          <a:xfrm>
            <a:off x="609600" y="79376"/>
            <a:ext cx="10972800" cy="1508124"/>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Title Text</a:t>
            </a:r>
          </a:p>
        </p:txBody>
      </p:sp>
      <p:sp>
        <p:nvSpPr>
          <p:cNvPr id="6" name="Body Level One…"/>
          <p:cNvSpPr txBox="1">
            <a:spLocks noGrp="1"/>
          </p:cNvSpPr>
          <p:nvPr>
            <p:ph type="body" idx="1"/>
          </p:nvPr>
        </p:nvSpPr>
        <p:spPr>
          <a:xfrm>
            <a:off x="609600" y="1600199"/>
            <a:ext cx="10972800" cy="4525964"/>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742950" indent="-285750">
              <a:spcBef>
                <a:spcPts val="600"/>
              </a:spcBef>
              <a:buClr>
                <a:srgbClr val="000000"/>
              </a:buClr>
              <a:buFont typeface="Arial"/>
              <a:buChar char="–"/>
              <a:defRPr sz="2800"/>
            </a:lvl2pPr>
            <a:lvl3pPr marL="1143000" indent="-228600">
              <a:spcBef>
                <a:spcPts val="500"/>
              </a:spcBef>
              <a:buClr>
                <a:srgbClr val="000000"/>
              </a:buClr>
              <a:buFont typeface="Arial"/>
              <a:defRPr sz="2400"/>
            </a:lvl3pPr>
            <a:lvl4pPr marL="1600200" indent="-228600">
              <a:spcBef>
                <a:spcPts val="400"/>
              </a:spcBef>
              <a:buClr>
                <a:srgbClr val="000000"/>
              </a:buClr>
              <a:buFont typeface="Arial"/>
              <a:buChar char="–"/>
              <a:defRPr sz="2000"/>
            </a:lvl4pPr>
            <a:lvl5pPr marL="2057400" indent="-228600">
              <a:spcBef>
                <a:spcPts val="400"/>
              </a:spcBef>
              <a:buClr>
                <a:srgbClr val="000000"/>
              </a:buClr>
              <a:buFont typeface="Arial"/>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317904" y="6459865"/>
            <a:ext cx="264496" cy="261610"/>
          </a:xfrm>
          <a:prstGeom prst="rect">
            <a:avLst/>
          </a:prstGeom>
          <a:ln w="12700"/>
        </p:spPr>
        <p:txBody>
          <a:bodyPr wrap="none" lIns="38100" tIns="38100" rIns="38100" bIns="38100" anchor="b">
            <a:spAutoFit/>
          </a:bodyPr>
          <a:lstStyle>
            <a:lvl1pPr algn="r">
              <a:buClr>
                <a:srgbClr val="9A9A9A"/>
              </a:buClr>
              <a:defRPr sz="1200">
                <a:solidFill>
                  <a:srgbClr val="9A9A9A"/>
                </a:solidFill>
                <a:uFill>
                  <a:solidFill>
                    <a:srgbClr val="9A9A9A"/>
                  </a:solidFill>
                </a:uFill>
              </a:defRPr>
            </a:lvl1pPr>
          </a:lstStyle>
          <a:p>
            <a:fld id="{86CB4B4D-7CA3-9044-876B-883B54F8677D}" type="slidenum">
              <a:t>‹#›</a:t>
            </a:fld>
            <a:endParaRPr/>
          </a:p>
        </p:txBody>
      </p:sp>
    </p:spTree>
    <p:extLst>
      <p:ext uri="{BB962C8B-B14F-4D97-AF65-F5344CB8AC3E}">
        <p14:creationId xmlns:p14="http://schemas.microsoft.com/office/powerpoint/2010/main" val="18465999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med"/>
  <p:txStyles>
    <p:titleStyle>
      <a:lvl1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1pPr>
      <a:lvl2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2pPr>
      <a:lvl3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3pPr>
      <a:lvl4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4pPr>
      <a:lvl5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5pPr>
      <a:lvl6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6pPr>
      <a:lvl7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7pPr>
      <a:lvl8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8pPr>
      <a:lvl9pPr marL="0" marR="0" indent="0" algn="ctr" defTabSz="457200" latinLnBrk="0">
        <a:lnSpc>
          <a:spcPct val="100000"/>
        </a:lnSpc>
        <a:spcBef>
          <a:spcPts val="0"/>
        </a:spcBef>
        <a:spcAft>
          <a:spcPts val="0"/>
        </a:spcAft>
        <a:buClrTx/>
        <a:buSzTx/>
        <a:buFontTx/>
        <a:buNone/>
        <a:tabLst/>
        <a:defRPr sz="3600" b="0" i="0" u="none" strike="noStrike" cap="all" spc="0" baseline="0">
          <a:ln>
            <a:noFill/>
          </a:ln>
          <a:solidFill>
            <a:srgbClr val="02294D"/>
          </a:solidFill>
          <a:effectLst>
            <a:outerShdw blurRad="50800" dist="38100" dir="2700000" rotWithShape="0">
              <a:srgbClr val="000000">
                <a:alpha val="43000"/>
              </a:srgbClr>
            </a:outerShdw>
          </a:effectLst>
          <a:uFill>
            <a:solidFill>
              <a:srgbClr val="02294D"/>
            </a:solidFill>
          </a:uFill>
          <a:latin typeface="Avenir Book"/>
          <a:ea typeface="Avenir Book"/>
          <a:cs typeface="Avenir Book"/>
          <a:sym typeface="Avenir Book"/>
        </a:defRPr>
      </a:lvl9pPr>
    </p:titleStyle>
    <p:bodyStyle>
      <a:lvl1pPr marL="342900" marR="0" indent="-3429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1pPr>
      <a:lvl2pPr marL="783771" marR="0" indent="-326571"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2pPr>
      <a:lvl3pPr marL="1219200" marR="0" indent="-3048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3pPr>
      <a:lvl4pPr marL="1737360" marR="0" indent="-36576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4pPr>
      <a:lvl5pPr marL="2194560" marR="0" indent="-36576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5pPr>
      <a:lvl6pPr marL="2692400" marR="0" indent="-7112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6pPr>
      <a:lvl7pPr marL="3035300" marR="0" indent="-7112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7pPr>
      <a:lvl8pPr marL="3378200" marR="0" indent="-7112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8pPr>
      <a:lvl9pPr marL="3721100" marR="0" indent="-711200" algn="l" defTabSz="45720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Avenir Book"/>
          <a:ea typeface="Avenir Book"/>
          <a:cs typeface="Avenir Book"/>
          <a:sym typeface="Avenir Book"/>
        </a:defRPr>
      </a:lvl9pPr>
    </p:bodyStyle>
    <p:otherStyle>
      <a:lvl1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1pPr>
      <a:lvl2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2pPr>
      <a:lvl3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3pPr>
      <a:lvl4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4pPr>
      <a:lvl5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5pPr>
      <a:lvl6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6pPr>
      <a:lvl7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7pPr>
      <a:lvl8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8pPr>
      <a:lvl9pPr marL="0" marR="0" indent="0" algn="r" defTabSz="457200" latinLnBrk="0">
        <a:lnSpc>
          <a:spcPct val="100000"/>
        </a:lnSpc>
        <a:spcBef>
          <a:spcPts val="0"/>
        </a:spcBef>
        <a:spcAft>
          <a:spcPts val="0"/>
        </a:spcAft>
        <a:buClr>
          <a:srgbClr val="9A9A9A"/>
        </a:buClr>
        <a:buSzTx/>
        <a:buFontTx/>
        <a:buNone/>
        <a:tabLst/>
        <a:defRPr sz="1200" b="0" i="0" u="none" strike="noStrike" cap="none" spc="0" baseline="0">
          <a:ln>
            <a:noFill/>
          </a:ln>
          <a:solidFill>
            <a:schemeClr val="tx1"/>
          </a:solidFill>
          <a:uFill>
            <a:solidFill>
              <a:srgbClr val="9A9A9A"/>
            </a:solidFill>
          </a:uFill>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sf\Host\Users\cd\Desktop\Startbild_4zu3-Fus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307138"/>
            <a:ext cx="12192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24000" y="938214"/>
            <a:ext cx="9789584"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Mastertitelformat bearbeiten</a:t>
            </a:r>
          </a:p>
        </p:txBody>
      </p:sp>
      <p:sp>
        <p:nvSpPr>
          <p:cNvPr id="1028" name="Rectangle 3"/>
          <p:cNvSpPr>
            <a:spLocks noGrp="1" noChangeArrowheads="1"/>
          </p:cNvSpPr>
          <p:nvPr>
            <p:ph type="body" idx="1"/>
          </p:nvPr>
        </p:nvSpPr>
        <p:spPr bwMode="auto">
          <a:xfrm>
            <a:off x="1524001" y="1884363"/>
            <a:ext cx="10259484"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29" name="Grafik 10" descr="dlr_signet.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9133" y="6143626"/>
            <a:ext cx="76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 name="Rectangle 51"/>
          <p:cNvSpPr>
            <a:spLocks noGrp="1" noChangeArrowheads="1"/>
          </p:cNvSpPr>
          <p:nvPr>
            <p:ph type="sldNum" sz="quarter" idx="4"/>
          </p:nvPr>
        </p:nvSpPr>
        <p:spPr bwMode="auto">
          <a:xfrm>
            <a:off x="1524001" y="122239"/>
            <a:ext cx="1640417" cy="122237"/>
          </a:xfrm>
          <a:prstGeom prst="rect">
            <a:avLst/>
          </a:prstGeom>
          <a:noFill/>
          <a:ln>
            <a:noFill/>
          </a:ln>
          <a:effectLs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ea typeface="ヒラギノ角ゴ Pro W3" charset="-128"/>
                <a:cs typeface="+mn-cs"/>
              </a:defRPr>
            </a:lvl1pPr>
          </a:lstStyle>
          <a:p>
            <a:pPr fontAlgn="base">
              <a:spcBef>
                <a:spcPct val="0"/>
              </a:spcBef>
              <a:spcAft>
                <a:spcPct val="0"/>
              </a:spcAft>
              <a:defRPr/>
            </a:pPr>
            <a:r>
              <a:rPr lang="de-DE"/>
              <a:t>www.DLR.de  •  Chart </a:t>
            </a:r>
            <a:fld id="{E48153FA-7BE6-4A5C-B164-5EFB68F8265C}" type="slidenum">
              <a:rPr lang="de-DE"/>
              <a:pPr fontAlgn="base">
                <a:spcBef>
                  <a:spcPct val="0"/>
                </a:spcBef>
                <a:spcAft>
                  <a:spcPct val="0"/>
                </a:spcAft>
                <a:defRPr/>
              </a:pPr>
              <a:t>‹#›</a:t>
            </a:fld>
            <a:endParaRPr lang="de-DE"/>
          </a:p>
        </p:txBody>
      </p:sp>
      <p:sp>
        <p:nvSpPr>
          <p:cNvPr id="1076" name="Rectangle 52"/>
          <p:cNvSpPr>
            <a:spLocks noGrp="1" noChangeArrowheads="1"/>
          </p:cNvSpPr>
          <p:nvPr>
            <p:ph type="ftr" sz="quarter" idx="3"/>
          </p:nvPr>
        </p:nvSpPr>
        <p:spPr bwMode="auto">
          <a:xfrm>
            <a:off x="3166533" y="122239"/>
            <a:ext cx="7198784" cy="122237"/>
          </a:xfrm>
          <a:prstGeom prst="rect">
            <a:avLst/>
          </a:prstGeom>
          <a:noFill/>
          <a:ln>
            <a:noFill/>
          </a:ln>
          <a:effectLs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ea typeface="ヒラギノ角ゴ Pro W3" charset="-128"/>
                <a:cs typeface="+mn-cs"/>
              </a:defRPr>
            </a:lvl1pPr>
          </a:lstStyle>
          <a:p>
            <a:pPr fontAlgn="base">
              <a:spcBef>
                <a:spcPct val="0"/>
              </a:spcBef>
              <a:spcAft>
                <a:spcPct val="0"/>
              </a:spcAft>
              <a:defRPr/>
            </a:pPr>
            <a:r>
              <a:rPr lang="de-DE"/>
              <a:t>&gt; Vortrag &gt; Autor  •  Dokumentname &gt; Datum</a:t>
            </a:r>
          </a:p>
        </p:txBody>
      </p:sp>
    </p:spTree>
    <p:extLst>
      <p:ext uri="{BB962C8B-B14F-4D97-AF65-F5344CB8AC3E}">
        <p14:creationId xmlns:p14="http://schemas.microsoft.com/office/powerpoint/2010/main" val="23989675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dt="0"/>
  <p:txStyles>
    <p:title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88" indent="-179388" algn="l" rtl="0" eaLnBrk="0" fontAlgn="base" hangingPunct="0">
        <a:spcBef>
          <a:spcPct val="0"/>
        </a:spcBef>
        <a:spcAft>
          <a:spcPct val="0"/>
        </a:spcAft>
        <a:buChar char="-"/>
        <a:defRPr>
          <a:solidFill>
            <a:schemeClr val="tx1"/>
          </a:solidFill>
          <a:latin typeface="+mn-lt"/>
          <a:ea typeface="+mn-ea"/>
          <a:cs typeface="+mn-cs"/>
        </a:defRPr>
      </a:lvl1pPr>
      <a:lvl2pPr marL="625475" indent="-179388" algn="l" rtl="0" eaLnBrk="0" fontAlgn="base" hangingPunct="0">
        <a:spcBef>
          <a:spcPct val="0"/>
        </a:spcBef>
        <a:spcAft>
          <a:spcPct val="0"/>
        </a:spcAft>
        <a:buChar char="-"/>
        <a:defRPr>
          <a:solidFill>
            <a:schemeClr val="tx1"/>
          </a:solidFill>
          <a:latin typeface="+mn-lt"/>
          <a:ea typeface="+mn-ea"/>
          <a:cs typeface="+mn-cs"/>
        </a:defRPr>
      </a:lvl2pPr>
      <a:lvl3pPr marL="1077913" indent="-179388" algn="l" rtl="0" eaLnBrk="0" fontAlgn="base" hangingPunct="0">
        <a:spcBef>
          <a:spcPct val="0"/>
        </a:spcBef>
        <a:spcAft>
          <a:spcPct val="0"/>
        </a:spcAft>
        <a:buChar char="-"/>
        <a:defRPr>
          <a:solidFill>
            <a:schemeClr val="tx1"/>
          </a:solidFill>
          <a:latin typeface="+mn-lt"/>
          <a:ea typeface="+mn-ea"/>
          <a:cs typeface="+mn-cs"/>
        </a:defRPr>
      </a:lvl3pPr>
      <a:lvl4pPr marL="1524000" indent="-179388" algn="l" rtl="0" eaLnBrk="0" fontAlgn="base" hangingPunct="0">
        <a:spcBef>
          <a:spcPct val="0"/>
        </a:spcBef>
        <a:spcAft>
          <a:spcPct val="0"/>
        </a:spcAft>
        <a:buChar char="-"/>
        <a:defRPr>
          <a:solidFill>
            <a:schemeClr val="tx1"/>
          </a:solidFill>
          <a:latin typeface="+mn-lt"/>
          <a:ea typeface="+mn-ea"/>
          <a:cs typeface="+mn-cs"/>
        </a:defRPr>
      </a:lvl4pPr>
      <a:lvl5pPr marL="1970088" indent="-173038" algn="l" rtl="0" eaLnBrk="0" fontAlgn="base" hangingPunct="0">
        <a:spcBef>
          <a:spcPct val="0"/>
        </a:spcBef>
        <a:spcAft>
          <a:spcPct val="0"/>
        </a:spcAft>
        <a:buChar char="-"/>
        <a:defRPr>
          <a:solidFill>
            <a:schemeClr val="tx1"/>
          </a:solidFill>
          <a:latin typeface="+mn-lt"/>
          <a:ea typeface="+mn-ea"/>
          <a:cs typeface="+mn-cs"/>
        </a:defRPr>
      </a:lvl5pPr>
      <a:lvl6pPr marL="2427288" indent="-173038" algn="l" rtl="0" fontAlgn="base">
        <a:lnSpc>
          <a:spcPts val="2600"/>
        </a:lnSpc>
        <a:spcBef>
          <a:spcPct val="0"/>
        </a:spcBef>
        <a:spcAft>
          <a:spcPct val="0"/>
        </a:spcAft>
        <a:buChar char="-"/>
        <a:defRPr>
          <a:solidFill>
            <a:schemeClr val="tx1"/>
          </a:solidFill>
          <a:latin typeface="+mn-lt"/>
          <a:ea typeface="+mn-ea"/>
          <a:cs typeface="+mn-cs"/>
        </a:defRPr>
      </a:lvl6pPr>
      <a:lvl7pPr marL="2884488" indent="-173038" algn="l" rtl="0" fontAlgn="base">
        <a:lnSpc>
          <a:spcPts val="2600"/>
        </a:lnSpc>
        <a:spcBef>
          <a:spcPct val="0"/>
        </a:spcBef>
        <a:spcAft>
          <a:spcPct val="0"/>
        </a:spcAft>
        <a:buChar char="-"/>
        <a:defRPr>
          <a:solidFill>
            <a:schemeClr val="tx1"/>
          </a:solidFill>
          <a:latin typeface="+mn-lt"/>
          <a:ea typeface="+mn-ea"/>
          <a:cs typeface="+mn-cs"/>
        </a:defRPr>
      </a:lvl7pPr>
      <a:lvl8pPr marL="3341688" indent="-173038" algn="l" rtl="0" fontAlgn="base">
        <a:lnSpc>
          <a:spcPts val="2600"/>
        </a:lnSpc>
        <a:spcBef>
          <a:spcPct val="0"/>
        </a:spcBef>
        <a:spcAft>
          <a:spcPct val="0"/>
        </a:spcAft>
        <a:buChar char="-"/>
        <a:defRPr>
          <a:solidFill>
            <a:schemeClr val="tx1"/>
          </a:solidFill>
          <a:latin typeface="+mn-lt"/>
          <a:ea typeface="+mn-ea"/>
          <a:cs typeface="+mn-cs"/>
        </a:defRPr>
      </a:lvl8pPr>
      <a:lvl9pPr marL="3798888" indent="-173038"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jfluidstructs.2018.04.021" TargetMode="External"/><Relationship Id="rId2" Type="http://schemas.openxmlformats.org/officeDocument/2006/relationships/hyperlink" Target="https://doi.org/10.1016/j.jfluidstructs.2014.04.014" TargetMode="External"/><Relationship Id="rId1" Type="http://schemas.openxmlformats.org/officeDocument/2006/relationships/slideLayout" Target="../slideLayouts/slideLayout2.xml"/><Relationship Id="rId4" Type="http://schemas.openxmlformats.org/officeDocument/2006/relationships/hyperlink" Target="https://doi.org/10.1016/j.jfluidstructs.2018.07.005"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ifasd2019.utcdayton.com/agenda.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rc.aiaa.org/doi/pdf/10.2514/6.2001-129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odle.com/poll/gbxvw3u4ispqetz5"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nescacademy-s.larc.nasa.gov/workshops/AePW3/publi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therpad.net/p/AePW-3_survey" TargetMode="External"/><Relationship Id="rId2" Type="http://schemas.openxmlformats.org/officeDocument/2006/relationships/hyperlink" Target="https://doodle.com/poll/gbxvw3u4ispqetz5" TargetMode="External"/><Relationship Id="rId1" Type="http://schemas.openxmlformats.org/officeDocument/2006/relationships/slideLayout" Target="../slideLayouts/slideLayout2.xml"/><Relationship Id="rId4" Type="http://schemas.openxmlformats.org/officeDocument/2006/relationships/hyperlink" Target="https://docs.google.com/forms/d/e/1FAIpQLSdU3a7cLwthdMQ_nDQ-a5ikGTB-rbqGFKQAuvgYy6-XPhsz-g/viewform?usp=sf_lin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alexander.w.chin@nasa.gov" TargetMode="External"/><Relationship Id="rId2" Type="http://schemas.openxmlformats.org/officeDocument/2006/relationships/image" Target="../media/image14.jpg"/><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doodle.com/poll/gbxvw3u4ispqetz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google.com/url?sa=t&amp;rct=j&amp;q=&amp;esrc=s&amp;source=web&amp;cd=1&amp;ved=2ahUKEwjrwK3OssvkAhWxg-AKHWmaDmUQFjAAegQIABAC&amp;url=https%3A%2F%2Fwww.mdpi.com%2F2226-4310%2F3%2F2%2F12%2Fpdf&amp;usg=AOvVaw0cr2xaY4eKdBbt-aXP7gs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56603"/>
            <a:ext cx="9637336" cy="2387600"/>
          </a:xfrm>
        </p:spPr>
        <p:txBody>
          <a:bodyPr>
            <a:normAutofit fontScale="90000"/>
          </a:bodyPr>
          <a:lstStyle/>
          <a:p>
            <a:r>
              <a:rPr lang="en-US" dirty="0" smtClean="0"/>
              <a:t>Moving Forward with the </a:t>
            </a:r>
            <a:r>
              <a:rPr lang="en-US" dirty="0" err="1" smtClean="0"/>
              <a:t>Aeroelastic</a:t>
            </a:r>
            <a:r>
              <a:rPr lang="en-US" dirty="0" smtClean="0"/>
              <a:t> Prediction Workshop 3</a:t>
            </a:r>
            <a:endParaRPr lang="en-US" dirty="0"/>
          </a:p>
        </p:txBody>
      </p:sp>
      <p:sp>
        <p:nvSpPr>
          <p:cNvPr id="3" name="Subtitle 2"/>
          <p:cNvSpPr>
            <a:spLocks noGrp="1"/>
          </p:cNvSpPr>
          <p:nvPr>
            <p:ph type="subTitle" idx="1"/>
          </p:nvPr>
        </p:nvSpPr>
        <p:spPr>
          <a:xfrm>
            <a:off x="1524000" y="4150678"/>
            <a:ext cx="9144000" cy="1655762"/>
          </a:xfrm>
        </p:spPr>
        <p:txBody>
          <a:bodyPr/>
          <a:lstStyle/>
          <a:p>
            <a:r>
              <a:rPr lang="en-US" dirty="0" err="1" smtClean="0"/>
              <a:t>Telecon</a:t>
            </a:r>
            <a:r>
              <a:rPr lang="en-US" dirty="0" smtClean="0"/>
              <a:t> Notes</a:t>
            </a:r>
          </a:p>
          <a:p>
            <a:endParaRPr lang="en-US" dirty="0" smtClean="0"/>
          </a:p>
          <a:p>
            <a:r>
              <a:rPr lang="en-US" dirty="0" smtClean="0"/>
              <a:t>Sept 9, 2019</a:t>
            </a:r>
            <a:endParaRPr lang="en-US" dirty="0"/>
          </a:p>
        </p:txBody>
      </p:sp>
    </p:spTree>
    <p:extLst>
      <p:ext uri="{BB962C8B-B14F-4D97-AF65-F5344CB8AC3E}">
        <p14:creationId xmlns:p14="http://schemas.microsoft.com/office/powerpoint/2010/main" val="4165045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Recently Suggested AePW-3 Validation Cases</a:t>
            </a:r>
          </a:p>
        </p:txBody>
      </p:sp>
      <p:sp>
        <p:nvSpPr>
          <p:cNvPr id="3" name="Content Placeholder 2"/>
          <p:cNvSpPr>
            <a:spLocks noGrp="1"/>
          </p:cNvSpPr>
          <p:nvPr>
            <p:ph idx="1"/>
          </p:nvPr>
        </p:nvSpPr>
        <p:spPr/>
        <p:txBody>
          <a:bodyPr>
            <a:normAutofit/>
          </a:bodyPr>
          <a:lstStyle/>
          <a:p>
            <a:r>
              <a:rPr lang="en-US" i="1" dirty="0" err="1"/>
              <a:t>Aerostabil</a:t>
            </a:r>
            <a:r>
              <a:rPr lang="en-US" dirty="0"/>
              <a:t> wing (Markus Ritter) Refs: </a:t>
            </a:r>
            <a:r>
              <a:rPr lang="en-US" dirty="0">
                <a:hlinkClick r:id="rId2"/>
              </a:rPr>
              <a:t>1</a:t>
            </a:r>
            <a:r>
              <a:rPr lang="en-US" dirty="0"/>
              <a:t>, </a:t>
            </a:r>
            <a:r>
              <a:rPr lang="en-US" dirty="0">
                <a:hlinkClick r:id="rId3"/>
              </a:rPr>
              <a:t>2</a:t>
            </a:r>
            <a:r>
              <a:rPr lang="en-US" dirty="0"/>
              <a:t>, </a:t>
            </a:r>
            <a:r>
              <a:rPr lang="en-US" dirty="0">
                <a:hlinkClick r:id="rId4"/>
              </a:rPr>
              <a:t>3</a:t>
            </a:r>
            <a:r>
              <a:rPr lang="en-US" dirty="0"/>
              <a:t>.</a:t>
            </a:r>
          </a:p>
          <a:p>
            <a:pPr lvl="1"/>
            <a:r>
              <a:rPr lang="en-US" dirty="0"/>
              <a:t>Tested in TWG Göttingen in 2003</a:t>
            </a:r>
          </a:p>
          <a:p>
            <a:pPr lvl="1"/>
            <a:r>
              <a:rPr lang="en-US" dirty="0"/>
              <a:t>Model is a tapered, swept half wing in composite construction, an extensive dataset (including LCOs) is available.</a:t>
            </a:r>
          </a:p>
          <a:p>
            <a:pPr lvl="1"/>
            <a:r>
              <a:rPr lang="en-US" dirty="0"/>
              <a:t>Numerical simulation requires coupling with the detailed FE-model since the airfoil of the wing changes its shape under aerodynamic loading (due to the spar in the wing).</a:t>
            </a:r>
          </a:p>
          <a:p>
            <a:pPr lvl="1"/>
            <a:r>
              <a:rPr lang="en-US" dirty="0"/>
              <a:t>CAD model for grid generation, the FEM and experimental data are available for particular test points.</a:t>
            </a:r>
          </a:p>
          <a:p>
            <a:pPr lvl="1"/>
            <a:r>
              <a:rPr lang="en-US" dirty="0"/>
              <a:t>See Markus’s slides for further details.</a:t>
            </a:r>
          </a:p>
          <a:p>
            <a:pPr marL="0" indent="0">
              <a:buNone/>
            </a:pPr>
            <a:endParaRPr lang="en-US" dirty="0"/>
          </a:p>
        </p:txBody>
      </p:sp>
    </p:spTree>
    <p:extLst>
      <p:ext uri="{BB962C8B-B14F-4D97-AF65-F5344CB8AC3E}">
        <p14:creationId xmlns:p14="http://schemas.microsoft.com/office/powerpoint/2010/main" val="1424317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Recently Suggested AePW-3 Validation Cases</a:t>
            </a:r>
          </a:p>
        </p:txBody>
      </p:sp>
      <p:sp>
        <p:nvSpPr>
          <p:cNvPr id="3" name="Content Placeholder 2"/>
          <p:cNvSpPr>
            <a:spLocks noGrp="1"/>
          </p:cNvSpPr>
          <p:nvPr>
            <p:ph idx="1"/>
          </p:nvPr>
        </p:nvSpPr>
        <p:spPr/>
        <p:txBody>
          <a:bodyPr>
            <a:normAutofit/>
          </a:bodyPr>
          <a:lstStyle/>
          <a:p>
            <a:r>
              <a:rPr lang="en-US" dirty="0"/>
              <a:t>High Aspect Ratio Wing (Jonathan Cooper)</a:t>
            </a:r>
          </a:p>
          <a:p>
            <a:pPr lvl="1"/>
            <a:r>
              <a:rPr lang="en-US" dirty="0">
                <a:hlinkClick r:id="rId2"/>
              </a:rPr>
              <a:t>IFASD June 2019</a:t>
            </a:r>
            <a:endParaRPr lang="en-US" dirty="0"/>
          </a:p>
          <a:p>
            <a:pPr lvl="1"/>
            <a:r>
              <a:rPr lang="en-US" dirty="0"/>
              <a:t>Tested in 2018</a:t>
            </a:r>
          </a:p>
          <a:p>
            <a:pPr lvl="1"/>
            <a:r>
              <a:rPr lang="en-US" dirty="0"/>
              <a:t>Highly flexible wing.  </a:t>
            </a:r>
          </a:p>
          <a:p>
            <a:pPr lvl="1"/>
            <a:r>
              <a:rPr lang="en-US" dirty="0"/>
              <a:t>The data is low speed  ( &lt;= 50 m/s)  </a:t>
            </a:r>
          </a:p>
          <a:p>
            <a:pPr lvl="1"/>
            <a:r>
              <a:rPr lang="en-US" dirty="0"/>
              <a:t>Large amount of data (aerodynamics, structural, balance, displacements, strains, etc. measured simultaneously.  </a:t>
            </a:r>
          </a:p>
          <a:p>
            <a:pPr lvl="1"/>
            <a:r>
              <a:rPr lang="en-US" dirty="0"/>
              <a:t>There are various subsets that could be used.</a:t>
            </a:r>
          </a:p>
          <a:p>
            <a:pPr marL="0" indent="0">
              <a:buNone/>
            </a:pPr>
            <a:endParaRPr lang="en-US" dirty="0"/>
          </a:p>
        </p:txBody>
      </p:sp>
    </p:spTree>
    <p:extLst>
      <p:ext uri="{BB962C8B-B14F-4D97-AF65-F5344CB8AC3E}">
        <p14:creationId xmlns:p14="http://schemas.microsoft.com/office/powerpoint/2010/main" val="104970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Recently Suggested AePW-3 Validation Cases</a:t>
            </a:r>
          </a:p>
        </p:txBody>
      </p:sp>
      <p:sp>
        <p:nvSpPr>
          <p:cNvPr id="3" name="Content Placeholder 2"/>
          <p:cNvSpPr>
            <a:spLocks noGrp="1"/>
          </p:cNvSpPr>
          <p:nvPr>
            <p:ph idx="1"/>
          </p:nvPr>
        </p:nvSpPr>
        <p:spPr/>
        <p:txBody>
          <a:bodyPr>
            <a:normAutofit/>
          </a:bodyPr>
          <a:lstStyle/>
          <a:p>
            <a:r>
              <a:rPr lang="en-US" dirty="0"/>
              <a:t>NACA0012 wing in laminar incompressible flow (Adam </a:t>
            </a:r>
            <a:r>
              <a:rPr lang="en-US" dirty="0" err="1"/>
              <a:t>Jirasek</a:t>
            </a:r>
            <a:r>
              <a:rPr lang="en-US" dirty="0"/>
              <a:t>)</a:t>
            </a:r>
          </a:p>
          <a:p>
            <a:pPr lvl="1"/>
            <a:r>
              <a:rPr lang="en-US" dirty="0"/>
              <a:t>Results not yet published.</a:t>
            </a:r>
          </a:p>
          <a:p>
            <a:pPr lvl="1"/>
            <a:r>
              <a:rPr lang="en-US" dirty="0"/>
              <a:t>United States Air Force Academy low speed wind tunnel test of a NACA0012 wing.</a:t>
            </a:r>
          </a:p>
          <a:p>
            <a:pPr lvl="1"/>
            <a:r>
              <a:rPr lang="en-US" dirty="0"/>
              <a:t>The airfoil oscillates somewhere between -10 and 30 degrees or -60 to 60 degrees--very sensitive to flow conditions. </a:t>
            </a:r>
          </a:p>
          <a:p>
            <a:pPr lvl="1"/>
            <a:r>
              <a:rPr lang="en-US" dirty="0"/>
              <a:t>More details can be provided by Dr. Jurgen Seidel</a:t>
            </a:r>
          </a:p>
        </p:txBody>
      </p:sp>
    </p:spTree>
    <p:extLst>
      <p:ext uri="{BB962C8B-B14F-4D97-AF65-F5344CB8AC3E}">
        <p14:creationId xmlns:p14="http://schemas.microsoft.com/office/powerpoint/2010/main" val="320209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D0B6-7D32-1349-9319-C6222D7E928B}"/>
              </a:ext>
            </a:extLst>
          </p:cNvPr>
          <p:cNvSpPr>
            <a:spLocks noGrp="1"/>
          </p:cNvSpPr>
          <p:nvPr>
            <p:ph type="title"/>
          </p:nvPr>
        </p:nvSpPr>
        <p:spPr/>
        <p:txBody>
          <a:bodyPr/>
          <a:lstStyle/>
          <a:p>
            <a:r>
              <a:rPr lang="en-US" dirty="0"/>
              <a:t>Recently Suggested AePW-3 Validation Cases</a:t>
            </a:r>
          </a:p>
        </p:txBody>
      </p:sp>
      <p:sp>
        <p:nvSpPr>
          <p:cNvPr id="3" name="Content Placeholder 2">
            <a:extLst>
              <a:ext uri="{FF2B5EF4-FFF2-40B4-BE49-F238E27FC236}">
                <a16:creationId xmlns:a16="http://schemas.microsoft.com/office/drawing/2014/main" id="{1754E709-5B0C-144F-9497-57E9564B43C1}"/>
              </a:ext>
            </a:extLst>
          </p:cNvPr>
          <p:cNvSpPr>
            <a:spLocks noGrp="1"/>
          </p:cNvSpPr>
          <p:nvPr>
            <p:ph idx="1"/>
          </p:nvPr>
        </p:nvSpPr>
        <p:spPr/>
        <p:txBody>
          <a:bodyPr>
            <a:normAutofit fontScale="85000" lnSpcReduction="20000"/>
          </a:bodyPr>
          <a:lstStyle/>
          <a:p>
            <a:r>
              <a:rPr lang="en-US" dirty="0"/>
              <a:t>MAVRIC Flutter Model </a:t>
            </a:r>
            <a:r>
              <a:rPr lang="en-US" dirty="0" err="1"/>
              <a:t>Tranonsic</a:t>
            </a:r>
            <a:r>
              <a:rPr lang="en-US" dirty="0"/>
              <a:t> Limit Cycle Oscillation Test (Suggested by Bret Stanford)</a:t>
            </a:r>
          </a:p>
          <a:p>
            <a:pPr lvl="1"/>
            <a:r>
              <a:rPr lang="en-US" dirty="0"/>
              <a:t>Ref: </a:t>
            </a:r>
            <a:r>
              <a:rPr lang="en-US" dirty="0">
                <a:hlinkClick r:id="rId2"/>
              </a:rPr>
              <a:t>AIAA-2001-1291</a:t>
            </a:r>
            <a:endParaRPr lang="en-US" dirty="0"/>
          </a:p>
          <a:p>
            <a:pPr lvl="1"/>
            <a:r>
              <a:rPr lang="en-US" dirty="0"/>
              <a:t>Semi-span business jet wing-fuselage flutter model</a:t>
            </a:r>
          </a:p>
          <a:p>
            <a:pPr lvl="1"/>
            <a:r>
              <a:rPr lang="en-US" dirty="0"/>
              <a:t>Tested at NASA Langley's Transonic Dynamics Tunnel with the goal of obtaining experimental data suitable for Computational Aeroelasticity code validation at transonic separation onset conditions. </a:t>
            </a:r>
          </a:p>
          <a:p>
            <a:pPr lvl="1"/>
            <a:r>
              <a:rPr lang="en-US" dirty="0"/>
              <a:t>Unsteady pressures and wing responses were obtained for three wingtip configurations: clean, </a:t>
            </a:r>
            <a:r>
              <a:rPr lang="en-US" dirty="0" err="1"/>
              <a:t>tipstore</a:t>
            </a:r>
            <a:r>
              <a:rPr lang="en-US" dirty="0"/>
              <a:t>, and winglet. </a:t>
            </a:r>
          </a:p>
          <a:p>
            <a:pPr lvl="1"/>
            <a:r>
              <a:rPr lang="en-US" dirty="0"/>
              <a:t>Traditional flutter boundaries were measured over the range of M = 0.6 to 0.9 and maps of Limit Cycle Oscillation (LCO) behavior were made in the range of M = 0.85 to 0.95. </a:t>
            </a:r>
          </a:p>
          <a:p>
            <a:pPr lvl="1"/>
            <a:r>
              <a:rPr lang="en-US" dirty="0"/>
              <a:t>Effects of dynamic pressure and angle-of-attack were measured.  </a:t>
            </a:r>
          </a:p>
          <a:p>
            <a:pPr lvl="1"/>
            <a:r>
              <a:rPr lang="en-US" dirty="0"/>
              <a:t>Testing in both R134a heavy gas and air provided unique data on Reynolds number, transition effects, and the effect of speed of sound on LCO behavior. </a:t>
            </a:r>
          </a:p>
          <a:p>
            <a:pPr lvl="1"/>
            <a:r>
              <a:rPr lang="en-US" dirty="0"/>
              <a:t>The data set provides excellent code validation test cases for the important class of flow conditions involving shock-induced transonic flow separation onset at low wing angles, including Limit Cycle Oscillation behavior.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86338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progress &amp; path forward</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doodle.com/poll/gbxvw3u4ispqetz5</a:t>
            </a:r>
            <a:endParaRPr lang="en-US" dirty="0" smtClean="0"/>
          </a:p>
          <a:p>
            <a:r>
              <a:rPr lang="en-US" dirty="0" smtClean="0"/>
              <a:t>Suggest defining a suite of cases as shown for the high fidelity CFD workshop</a:t>
            </a:r>
          </a:p>
          <a:p>
            <a:r>
              <a:rPr lang="en-US" dirty="0" smtClean="0"/>
              <a:t>Possible collaboration and participation in high fidelity CFD workshop</a:t>
            </a:r>
            <a:endParaRPr lang="en-US" dirty="0"/>
          </a:p>
        </p:txBody>
      </p:sp>
    </p:spTree>
    <p:extLst>
      <p:ext uri="{BB962C8B-B14F-4D97-AF65-F5344CB8AC3E}">
        <p14:creationId xmlns:p14="http://schemas.microsoft.com/office/powerpoint/2010/main" val="987864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4665338" y="2765953"/>
            <a:ext cx="7526662" cy="3443288"/>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359734" y="340529"/>
            <a:ext cx="6682201" cy="2849967"/>
          </a:xfrm>
          <a:prstGeom prst="rect">
            <a:avLst/>
          </a:prstGeom>
        </p:spPr>
      </p:pic>
      <p:sp>
        <p:nvSpPr>
          <p:cNvPr id="6" name="TextBox 5"/>
          <p:cNvSpPr txBox="1"/>
          <p:nvPr/>
        </p:nvSpPr>
        <p:spPr>
          <a:xfrm>
            <a:off x="7473170" y="343601"/>
            <a:ext cx="4359602" cy="1477328"/>
          </a:xfrm>
          <a:prstGeom prst="rect">
            <a:avLst/>
          </a:prstGeom>
          <a:solidFill>
            <a:schemeClr val="accent2">
              <a:lumMod val="40000"/>
              <a:lumOff val="60000"/>
            </a:schemeClr>
          </a:solidFill>
        </p:spPr>
        <p:txBody>
          <a:bodyPr wrap="square" rtlCol="0">
            <a:spAutoFit/>
          </a:bodyPr>
          <a:lstStyle/>
          <a:p>
            <a:r>
              <a:rPr lang="en-US" b="1" dirty="0" smtClean="0"/>
              <a:t>Slides received from Kevin Jacobson.</a:t>
            </a:r>
          </a:p>
          <a:p>
            <a:r>
              <a:rPr lang="en-US" b="1" dirty="0" smtClean="0"/>
              <a:t>Suggest that we ask a representative</a:t>
            </a:r>
          </a:p>
          <a:p>
            <a:r>
              <a:rPr lang="en-US" b="1" dirty="0" smtClean="0"/>
              <a:t>from this workshop planning group to come to the October </a:t>
            </a:r>
            <a:r>
              <a:rPr lang="en-US" b="1" dirty="0" err="1" smtClean="0"/>
              <a:t>telecon</a:t>
            </a:r>
            <a:r>
              <a:rPr lang="en-US" b="1" dirty="0" smtClean="0"/>
              <a:t> and discuss their plans.</a:t>
            </a:r>
            <a:endParaRPr lang="en-US" b="1" dirty="0"/>
          </a:p>
        </p:txBody>
      </p:sp>
      <p:sp>
        <p:nvSpPr>
          <p:cNvPr id="8" name="TextBox 7"/>
          <p:cNvSpPr txBox="1"/>
          <p:nvPr/>
        </p:nvSpPr>
        <p:spPr>
          <a:xfrm>
            <a:off x="1823008" y="6396335"/>
            <a:ext cx="8848513" cy="461665"/>
          </a:xfrm>
          <a:prstGeom prst="rect">
            <a:avLst/>
          </a:prstGeom>
          <a:noFill/>
        </p:spPr>
        <p:txBody>
          <a:bodyPr wrap="none" rtlCol="0">
            <a:spAutoFit/>
          </a:bodyPr>
          <a:lstStyle/>
          <a:p>
            <a:r>
              <a:rPr lang="en-US" sz="2400" dirty="0" smtClean="0"/>
              <a:t>https://turbmodels.larc.nasa.gov/highfidelitycfd_workshop2021.html</a:t>
            </a:r>
            <a:endParaRPr lang="en-US" sz="2400" dirty="0"/>
          </a:p>
        </p:txBody>
      </p:sp>
    </p:spTree>
    <p:extLst>
      <p:ext uri="{BB962C8B-B14F-4D97-AF65-F5344CB8AC3E}">
        <p14:creationId xmlns:p14="http://schemas.microsoft.com/office/powerpoint/2010/main" val="3598317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1371" y="1325563"/>
            <a:ext cx="7131857" cy="4539490"/>
          </a:xfrm>
          <a:prstGeom prst="rect">
            <a:avLst/>
          </a:prstGeom>
        </p:spPr>
      </p:pic>
      <p:sp>
        <p:nvSpPr>
          <p:cNvPr id="3" name="Title 2"/>
          <p:cNvSpPr>
            <a:spLocks noGrp="1"/>
          </p:cNvSpPr>
          <p:nvPr>
            <p:ph type="title"/>
          </p:nvPr>
        </p:nvSpPr>
        <p:spPr>
          <a:xfrm>
            <a:off x="631371" y="0"/>
            <a:ext cx="10515600" cy="1325563"/>
          </a:xfrm>
        </p:spPr>
        <p:txBody>
          <a:bodyPr/>
          <a:lstStyle/>
          <a:p>
            <a:r>
              <a:rPr lang="en-US" dirty="0" smtClean="0"/>
              <a:t>High Fidelity CFD workshop</a:t>
            </a:r>
            <a:endParaRPr lang="en-US" dirty="0"/>
          </a:p>
        </p:txBody>
      </p:sp>
    </p:spTree>
    <p:extLst>
      <p:ext uri="{BB962C8B-B14F-4D97-AF65-F5344CB8AC3E}">
        <p14:creationId xmlns:p14="http://schemas.microsoft.com/office/powerpoint/2010/main" val="2372172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progress</a:t>
            </a:r>
            <a:endParaRPr lang="en-US" dirty="0"/>
          </a:p>
        </p:txBody>
      </p:sp>
      <p:sp>
        <p:nvSpPr>
          <p:cNvPr id="3" name="Content Placeholder 2"/>
          <p:cNvSpPr>
            <a:spLocks noGrp="1"/>
          </p:cNvSpPr>
          <p:nvPr>
            <p:ph idx="1"/>
          </p:nvPr>
        </p:nvSpPr>
        <p:spPr/>
        <p:txBody>
          <a:bodyPr/>
          <a:lstStyle/>
          <a:p>
            <a:r>
              <a:rPr lang="en-US" dirty="0">
                <a:hlinkClick r:id="rId2"/>
              </a:rPr>
              <a:t>https://nescacademy-s.larc.nasa.gov/workshops/AePW3/public/</a:t>
            </a:r>
            <a:endParaRPr lang="en-US" dirty="0"/>
          </a:p>
        </p:txBody>
      </p:sp>
    </p:spTree>
    <p:extLst>
      <p:ext uri="{BB962C8B-B14F-4D97-AF65-F5344CB8AC3E}">
        <p14:creationId xmlns:p14="http://schemas.microsoft.com/office/powerpoint/2010/main" val="2975587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a:t>
            </a:r>
            <a:r>
              <a:rPr lang="en-US" dirty="0" err="1" smtClean="0"/>
              <a:t>Telecons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15720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August </a:t>
            </a:r>
            <a:r>
              <a:rPr lang="en-US" dirty="0" err="1" smtClean="0"/>
              <a:t>telecon</a:t>
            </a:r>
            <a:endParaRPr lang="en-US" dirty="0"/>
          </a:p>
        </p:txBody>
      </p:sp>
      <p:sp>
        <p:nvSpPr>
          <p:cNvPr id="3" name="Content Placeholder 2"/>
          <p:cNvSpPr>
            <a:spLocks noGrp="1"/>
          </p:cNvSpPr>
          <p:nvPr>
            <p:ph idx="1"/>
          </p:nvPr>
        </p:nvSpPr>
        <p:spPr/>
        <p:txBody>
          <a:bodyPr/>
          <a:lstStyle/>
          <a:p>
            <a:r>
              <a:rPr lang="en-US" dirty="0" smtClean="0"/>
              <a:t>Try and sort out dial in and </a:t>
            </a:r>
            <a:r>
              <a:rPr lang="en-US" dirty="0" err="1" smtClean="0"/>
              <a:t>telecon</a:t>
            </a:r>
            <a:r>
              <a:rPr lang="en-US" dirty="0" smtClean="0"/>
              <a:t> issues.  </a:t>
            </a:r>
          </a:p>
          <a:p>
            <a:r>
              <a:rPr lang="en-US" dirty="0" smtClean="0"/>
              <a:t>Survey of collaboration topics</a:t>
            </a:r>
          </a:p>
          <a:p>
            <a:r>
              <a:rPr lang="en-US" dirty="0" smtClean="0"/>
              <a:t>Collaboration format</a:t>
            </a:r>
          </a:p>
          <a:p>
            <a:pPr lvl="1"/>
            <a:r>
              <a:rPr lang="en-US" dirty="0" smtClean="0"/>
              <a:t>Workshop and workshop process?</a:t>
            </a:r>
          </a:p>
          <a:p>
            <a:pPr lvl="1"/>
            <a:r>
              <a:rPr lang="en-US" dirty="0" smtClean="0"/>
              <a:t>Collaborative workspace that can naturally leads to a workshop?</a:t>
            </a:r>
            <a:endParaRPr lang="en-US" dirty="0"/>
          </a:p>
          <a:p>
            <a:r>
              <a:rPr lang="en-US" dirty="0" smtClean="0"/>
              <a:t>Survey of unsteady aerodynamic experimental data sets</a:t>
            </a:r>
          </a:p>
          <a:p>
            <a:r>
              <a:rPr lang="en-US" dirty="0" smtClean="0"/>
              <a:t>Next </a:t>
            </a:r>
            <a:r>
              <a:rPr lang="en-US" dirty="0" err="1" smtClean="0"/>
              <a:t>telecon</a:t>
            </a:r>
            <a:r>
              <a:rPr lang="en-US" dirty="0" smtClean="0"/>
              <a:t> Sept 5, 2019</a:t>
            </a:r>
          </a:p>
        </p:txBody>
      </p:sp>
    </p:spTree>
    <p:extLst>
      <p:ext uri="{BB962C8B-B14F-4D97-AF65-F5344CB8AC3E}">
        <p14:creationId xmlns:p14="http://schemas.microsoft.com/office/powerpoint/2010/main" val="1170589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311" y="0"/>
            <a:ext cx="10515600" cy="1325563"/>
          </a:xfrm>
        </p:spPr>
        <p:txBody>
          <a:bodyPr/>
          <a:lstStyle/>
          <a:p>
            <a:r>
              <a:rPr lang="en-US" dirty="0" smtClean="0"/>
              <a:t>Notes from Sept 12 2019 </a:t>
            </a:r>
            <a:r>
              <a:rPr lang="en-US" dirty="0" err="1" smtClean="0"/>
              <a:t>Telecon</a:t>
            </a:r>
            <a:r>
              <a:rPr lang="en-US" dirty="0" smtClean="0"/>
              <a:t>  (Page 1/3)</a:t>
            </a:r>
            <a:endParaRPr lang="en-US" dirty="0"/>
          </a:p>
        </p:txBody>
      </p:sp>
      <p:sp>
        <p:nvSpPr>
          <p:cNvPr id="3" name="Content Placeholder 2"/>
          <p:cNvSpPr>
            <a:spLocks noGrp="1"/>
          </p:cNvSpPr>
          <p:nvPr>
            <p:ph idx="1"/>
          </p:nvPr>
        </p:nvSpPr>
        <p:spPr>
          <a:xfrm>
            <a:off x="601134" y="1103136"/>
            <a:ext cx="10515600" cy="4351338"/>
          </a:xfrm>
        </p:spPr>
        <p:txBody>
          <a:bodyPr>
            <a:normAutofit fontScale="92500" lnSpcReduction="20000"/>
          </a:bodyPr>
          <a:lstStyle/>
          <a:p>
            <a:r>
              <a:rPr lang="en-US" dirty="0" smtClean="0"/>
              <a:t>Next </a:t>
            </a:r>
            <a:r>
              <a:rPr lang="en-US" dirty="0" err="1" smtClean="0"/>
              <a:t>telecon</a:t>
            </a:r>
            <a:r>
              <a:rPr lang="en-US" dirty="0" smtClean="0"/>
              <a:t> will be on Oct 10 (rather than on Oct 3 which is the first Thursday) in recognition of German Unity (or Unification?) Day</a:t>
            </a:r>
          </a:p>
          <a:p>
            <a:r>
              <a:rPr lang="en-US" dirty="0" err="1" smtClean="0"/>
              <a:t>Webex</a:t>
            </a:r>
            <a:r>
              <a:rPr lang="en-US" dirty="0" smtClean="0"/>
              <a:t>:  when the </a:t>
            </a:r>
            <a:r>
              <a:rPr lang="en-US" dirty="0" err="1" smtClean="0"/>
              <a:t>webex</a:t>
            </a:r>
            <a:r>
              <a:rPr lang="en-US" dirty="0" smtClean="0"/>
              <a:t> link comes up, there is an incorrect </a:t>
            </a:r>
            <a:r>
              <a:rPr lang="en-US" dirty="0" err="1" smtClean="0"/>
              <a:t>telecon</a:t>
            </a:r>
            <a:r>
              <a:rPr lang="en-US" dirty="0" smtClean="0"/>
              <a:t> number that is displayed.  </a:t>
            </a:r>
          </a:p>
          <a:p>
            <a:r>
              <a:rPr lang="en-US" dirty="0" smtClean="0"/>
              <a:t>Reviewed the survey.  9 parties had responded. Discussion of expanding the survey. </a:t>
            </a:r>
            <a:r>
              <a:rPr lang="en-US" dirty="0"/>
              <a:t>Jens added more categories on the fly. </a:t>
            </a:r>
            <a:r>
              <a:rPr lang="en-US" dirty="0" smtClean="0"/>
              <a:t>Bret reminded us that he was taking the lead on the google poll which would maybe help us to identify what product(s) do each of us want to get out of a workshop? Whereas the existing (and complementary) poll is more focused on what physics do we care about. Should the poll be expanded or does the current one make it easy to observe trends and extract data?</a:t>
            </a:r>
          </a:p>
          <a:p>
            <a:r>
              <a:rPr lang="en-US" dirty="0" smtClean="0"/>
              <a:t>Website landing page isn’t public-facing yet, and it only contains </a:t>
            </a:r>
            <a:r>
              <a:rPr lang="en-US" dirty="0" err="1" smtClean="0"/>
              <a:t>telecon</a:t>
            </a:r>
            <a:r>
              <a:rPr lang="en-US" dirty="0" smtClean="0"/>
              <a:t> information currently.  Please try to access it again next week.  </a:t>
            </a:r>
            <a:endParaRPr lang="en-US" dirty="0"/>
          </a:p>
        </p:txBody>
      </p:sp>
    </p:spTree>
    <p:extLst>
      <p:ext uri="{BB962C8B-B14F-4D97-AF65-F5344CB8AC3E}">
        <p14:creationId xmlns:p14="http://schemas.microsoft.com/office/powerpoint/2010/main" val="119487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discussion</a:t>
            </a:r>
            <a:endParaRPr lang="en-US" dirty="0"/>
          </a:p>
        </p:txBody>
      </p:sp>
      <p:sp>
        <p:nvSpPr>
          <p:cNvPr id="3" name="Content Placeholder 2"/>
          <p:cNvSpPr>
            <a:spLocks noGrp="1"/>
          </p:cNvSpPr>
          <p:nvPr>
            <p:ph idx="1"/>
          </p:nvPr>
        </p:nvSpPr>
        <p:spPr/>
        <p:txBody>
          <a:bodyPr>
            <a:normAutofit/>
          </a:bodyPr>
          <a:lstStyle/>
          <a:p>
            <a:r>
              <a:rPr lang="en-GB" dirty="0" smtClean="0"/>
              <a:t>Jens’ initial draft of survey</a:t>
            </a:r>
            <a:endParaRPr lang="en-GB" dirty="0" smtClean="0">
              <a:hlinkClick r:id="rId2"/>
            </a:endParaRPr>
          </a:p>
          <a:p>
            <a:pPr marL="0" indent="0">
              <a:buNone/>
            </a:pPr>
            <a:r>
              <a:rPr lang="en-GB" u="sng" dirty="0" smtClean="0">
                <a:hlinkClick r:id="rId2"/>
              </a:rPr>
              <a:t>https</a:t>
            </a:r>
            <a:r>
              <a:rPr lang="en-GB" u="sng" dirty="0">
                <a:hlinkClick r:id="rId2"/>
              </a:rPr>
              <a:t>://</a:t>
            </a:r>
            <a:r>
              <a:rPr lang="en-GB" u="sng" dirty="0" smtClean="0">
                <a:hlinkClick r:id="rId2"/>
              </a:rPr>
              <a:t>doodle.com/poll/gbxvw3u4ispqetz5</a:t>
            </a:r>
            <a:r>
              <a:rPr lang="en-GB" dirty="0"/>
              <a:t> </a:t>
            </a:r>
          </a:p>
          <a:p>
            <a:r>
              <a:rPr lang="en-US" dirty="0" err="1" smtClean="0"/>
              <a:t>Etherpad</a:t>
            </a:r>
            <a:r>
              <a:rPr lang="en-US" dirty="0" smtClean="0"/>
              <a:t> to collect ideas:</a:t>
            </a:r>
            <a:r>
              <a:rPr lang="en-US" dirty="0"/>
              <a:t> </a:t>
            </a:r>
          </a:p>
          <a:p>
            <a:pPr marL="0" indent="0">
              <a:buNone/>
            </a:pPr>
            <a:r>
              <a:rPr lang="en-US" u="sng" dirty="0">
                <a:hlinkClick r:id="rId3"/>
              </a:rPr>
              <a:t>https://</a:t>
            </a:r>
            <a:r>
              <a:rPr lang="en-US" u="sng" dirty="0" smtClean="0">
                <a:hlinkClick r:id="rId3"/>
              </a:rPr>
              <a:t>etherpad.net/p/AePW-3_survey</a:t>
            </a:r>
            <a:endParaRPr lang="en-US" dirty="0" smtClean="0"/>
          </a:p>
          <a:p>
            <a:r>
              <a:rPr lang="en-US" dirty="0" smtClean="0"/>
              <a:t>Bret’s survey format:</a:t>
            </a:r>
            <a:endParaRPr lang="en-US" dirty="0"/>
          </a:p>
          <a:p>
            <a:pPr marL="0" indent="0">
              <a:buNone/>
            </a:pPr>
            <a:r>
              <a:rPr lang="en-US" u="sng" dirty="0">
                <a:hlinkClick r:id="rId4"/>
              </a:rPr>
              <a:t>https://</a:t>
            </a:r>
            <a:r>
              <a:rPr lang="en-US" u="sng" dirty="0" smtClean="0">
                <a:hlinkClick r:id="rId4"/>
              </a:rPr>
              <a:t>docs.google.com/forms/d/e/1FAIpQLSdU3a7cLwthdMQ_nDQ-a5ikGTB-rbqGFKQAuvgYy6-XPhsz-g/viewform?usp=sf_link</a:t>
            </a:r>
            <a:endParaRPr lang="en-US" dirty="0"/>
          </a:p>
        </p:txBody>
      </p:sp>
    </p:spTree>
    <p:extLst>
      <p:ext uri="{BB962C8B-B14F-4D97-AF65-F5344CB8AC3E}">
        <p14:creationId xmlns:p14="http://schemas.microsoft.com/office/powerpoint/2010/main" val="2614047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973"/>
            <a:ext cx="10515600" cy="1325563"/>
          </a:xfrm>
        </p:spPr>
        <p:txBody>
          <a:bodyPr/>
          <a:lstStyle/>
          <a:p>
            <a:r>
              <a:rPr lang="en-US" dirty="0" smtClean="0"/>
              <a:t>Collaboration format</a:t>
            </a:r>
            <a:endParaRPr lang="en-US" dirty="0"/>
          </a:p>
        </p:txBody>
      </p:sp>
      <p:sp>
        <p:nvSpPr>
          <p:cNvPr id="3" name="Content Placeholder 2"/>
          <p:cNvSpPr>
            <a:spLocks noGrp="1"/>
          </p:cNvSpPr>
          <p:nvPr>
            <p:ph idx="1"/>
          </p:nvPr>
        </p:nvSpPr>
        <p:spPr/>
        <p:txBody>
          <a:bodyPr/>
          <a:lstStyle/>
          <a:p>
            <a:r>
              <a:rPr lang="en-US" dirty="0" smtClean="0"/>
              <a:t>Objective of workshops: Collaborate in an effective manner, getting the most return for time investment.</a:t>
            </a:r>
          </a:p>
          <a:p>
            <a:r>
              <a:rPr lang="en-US" dirty="0" smtClean="0"/>
              <a:t>Prior workshops were patterned after Drag Prediction Workshop.  This is not a requirement, but rather has been a choice.  We are free to make a different choice.</a:t>
            </a:r>
          </a:p>
          <a:p>
            <a:r>
              <a:rPr lang="en-US" dirty="0" smtClean="0"/>
              <a:t>Workshop </a:t>
            </a:r>
            <a:r>
              <a:rPr lang="en-US" dirty="0"/>
              <a:t>and workshop process?</a:t>
            </a:r>
          </a:p>
          <a:p>
            <a:r>
              <a:rPr lang="en-US" dirty="0"/>
              <a:t>Collaborative workspace that can naturally leads to a workshop?</a:t>
            </a:r>
          </a:p>
        </p:txBody>
      </p:sp>
    </p:spTree>
    <p:extLst>
      <p:ext uri="{BB962C8B-B14F-4D97-AF65-F5344CB8AC3E}">
        <p14:creationId xmlns:p14="http://schemas.microsoft.com/office/powerpoint/2010/main" val="849072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46" y="0"/>
            <a:ext cx="11682804" cy="1325563"/>
          </a:xfrm>
        </p:spPr>
        <p:txBody>
          <a:bodyPr>
            <a:normAutofit/>
          </a:bodyPr>
          <a:lstStyle/>
          <a:p>
            <a:r>
              <a:rPr lang="en-US" sz="4000" dirty="0" smtClean="0"/>
              <a:t>Objectives of the Aeroelastic Prediction Workshop</a:t>
            </a:r>
            <a:endParaRPr lang="en-US" sz="4000" dirty="0"/>
          </a:p>
        </p:txBody>
      </p:sp>
      <p:sp>
        <p:nvSpPr>
          <p:cNvPr id="3" name="Content Placeholder 2"/>
          <p:cNvSpPr>
            <a:spLocks noGrp="1"/>
          </p:cNvSpPr>
          <p:nvPr>
            <p:ph idx="1"/>
          </p:nvPr>
        </p:nvSpPr>
        <p:spPr>
          <a:xfrm>
            <a:off x="511097" y="1365449"/>
            <a:ext cx="11071303" cy="4351338"/>
          </a:xfrm>
        </p:spPr>
        <p:txBody>
          <a:bodyPr>
            <a:noAutofit/>
          </a:bodyPr>
          <a:lstStyle/>
          <a:p>
            <a:r>
              <a:rPr lang="en-US" sz="2800" b="1" dirty="0" smtClean="0"/>
              <a:t>Assess the goodness </a:t>
            </a:r>
            <a:r>
              <a:rPr lang="en-US" sz="2800" dirty="0" smtClean="0"/>
              <a:t>of computational tools for predicting aeroelastic response, including flutter</a:t>
            </a:r>
          </a:p>
          <a:p>
            <a:r>
              <a:rPr lang="en-US" sz="2800" b="1" dirty="0" smtClean="0"/>
              <a:t>Understand why </a:t>
            </a:r>
            <a:r>
              <a:rPr lang="en-US" sz="2800" dirty="0" smtClean="0"/>
              <a:t>our tools don’t always produce successful predictions </a:t>
            </a:r>
          </a:p>
          <a:p>
            <a:pPr lvl="1"/>
            <a:r>
              <a:rPr lang="en-US" sz="2400" dirty="0" smtClean="0"/>
              <a:t>Which aspects of the physics are we falling short of predicting correctly?  </a:t>
            </a:r>
          </a:p>
          <a:p>
            <a:pPr lvl="1"/>
            <a:r>
              <a:rPr lang="en-US" sz="2400" dirty="0" smtClean="0"/>
              <a:t>What about our methods causes us to fall short of successful predictions?</a:t>
            </a:r>
          </a:p>
          <a:p>
            <a:r>
              <a:rPr lang="en-US" sz="2800" dirty="0" smtClean="0"/>
              <a:t>Establish </a:t>
            </a:r>
            <a:r>
              <a:rPr lang="en-US" sz="2800" b="1" dirty="0" smtClean="0"/>
              <a:t>uncertainty bounds</a:t>
            </a:r>
            <a:r>
              <a:rPr lang="en-US" sz="2800" dirty="0" smtClean="0"/>
              <a:t> for computational results</a:t>
            </a:r>
          </a:p>
          <a:p>
            <a:r>
              <a:rPr lang="en-US" sz="2800" dirty="0" smtClean="0"/>
              <a:t>Establish </a:t>
            </a:r>
            <a:r>
              <a:rPr lang="en-US" sz="2800" b="1" dirty="0" smtClean="0"/>
              <a:t>best practices </a:t>
            </a:r>
            <a:r>
              <a:rPr lang="en-US" sz="2800" dirty="0" smtClean="0"/>
              <a:t>for using tools</a:t>
            </a:r>
          </a:p>
          <a:p>
            <a:r>
              <a:rPr lang="en-US" sz="2800" dirty="0" smtClean="0"/>
              <a:t>Explicitly </a:t>
            </a:r>
            <a:r>
              <a:rPr lang="en-US" sz="2800" b="1" dirty="0" smtClean="0"/>
              <a:t>illustrate the specific needs</a:t>
            </a:r>
            <a:r>
              <a:rPr lang="en-US" sz="2800" dirty="0" smtClean="0"/>
              <a:t> for validation experimentation- i.e. why what we have isn’t good enough</a:t>
            </a:r>
          </a:p>
          <a:p>
            <a:r>
              <a:rPr lang="en-US" sz="2800" dirty="0" smtClean="0"/>
              <a:t>Establish </a:t>
            </a:r>
            <a:r>
              <a:rPr lang="en-US" sz="2800" b="1" dirty="0" smtClean="0"/>
              <a:t>community </a:t>
            </a:r>
            <a:r>
              <a:rPr lang="en-US" sz="2800" dirty="0" smtClean="0"/>
              <a:t>for leveraging experiences and processes</a:t>
            </a:r>
          </a:p>
          <a:p>
            <a:pPr marL="0" indent="0">
              <a:buNone/>
            </a:pPr>
            <a:endParaRPr lang="en-US" dirty="0"/>
          </a:p>
        </p:txBody>
      </p:sp>
      <p:sp>
        <p:nvSpPr>
          <p:cNvPr id="4" name="Slide Number Placeholder 3"/>
          <p:cNvSpPr>
            <a:spLocks noGrp="1"/>
          </p:cNvSpPr>
          <p:nvPr>
            <p:ph type="sldNum" sz="quarter" idx="12"/>
          </p:nvPr>
        </p:nvSpPr>
        <p:spPr/>
        <p:txBody>
          <a:bodyPr/>
          <a:lstStyle/>
          <a:p>
            <a:fld id="{4BC57593-57E7-4AD1-96F0-8D544D058240}" type="slidenum">
              <a:rPr lang="en-US" smtClean="0"/>
              <a:pPr/>
              <a:t>22</a:t>
            </a:fld>
            <a:endParaRPr lang="en-US" dirty="0"/>
          </a:p>
        </p:txBody>
      </p:sp>
    </p:spTree>
    <p:extLst>
      <p:ext uri="{BB962C8B-B14F-4D97-AF65-F5344CB8AC3E}">
        <p14:creationId xmlns:p14="http://schemas.microsoft.com/office/powerpoint/2010/main" val="1867572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of unsteady aerodynamic experimental data sets</a:t>
            </a:r>
            <a:endParaRPr lang="en-US" dirty="0"/>
          </a:p>
        </p:txBody>
      </p:sp>
      <p:sp>
        <p:nvSpPr>
          <p:cNvPr id="3" name="Content Placeholder 2"/>
          <p:cNvSpPr>
            <a:spLocks noGrp="1"/>
          </p:cNvSpPr>
          <p:nvPr>
            <p:ph idx="1"/>
          </p:nvPr>
        </p:nvSpPr>
        <p:spPr/>
        <p:txBody>
          <a:bodyPr/>
          <a:lstStyle/>
          <a:p>
            <a:r>
              <a:rPr lang="en-US" dirty="0" smtClean="0"/>
              <a:t>Send technical reference papers on data sets acquired since 2005</a:t>
            </a:r>
          </a:p>
          <a:p>
            <a:r>
              <a:rPr lang="en-US" dirty="0" smtClean="0"/>
              <a:t>Unsteady aerodynamics</a:t>
            </a:r>
          </a:p>
          <a:p>
            <a:r>
              <a:rPr lang="en-US" dirty="0" smtClean="0"/>
              <a:t>Flutter</a:t>
            </a:r>
          </a:p>
          <a:p>
            <a:r>
              <a:rPr lang="en-US" dirty="0" smtClean="0"/>
              <a:t>Buffet</a:t>
            </a:r>
          </a:p>
          <a:p>
            <a:r>
              <a:rPr lang="en-US" dirty="0" smtClean="0"/>
              <a:t>LCO</a:t>
            </a:r>
          </a:p>
          <a:p>
            <a:pPr marL="0" indent="0">
              <a:buNone/>
            </a:pPr>
            <a:r>
              <a:rPr lang="en-US" sz="3600" b="1" dirty="0" smtClean="0"/>
              <a:t>Send to steven.j.massey@nasa.gov</a:t>
            </a:r>
            <a:endParaRPr lang="en-US" sz="3600" b="1" dirty="0"/>
          </a:p>
        </p:txBody>
      </p:sp>
    </p:spTree>
    <p:extLst>
      <p:ext uri="{BB962C8B-B14F-4D97-AF65-F5344CB8AC3E}">
        <p14:creationId xmlns:p14="http://schemas.microsoft.com/office/powerpoint/2010/main" val="2977234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56603"/>
            <a:ext cx="9637336" cy="2387600"/>
          </a:xfrm>
        </p:spPr>
        <p:txBody>
          <a:bodyPr>
            <a:normAutofit fontScale="90000"/>
          </a:bodyPr>
          <a:lstStyle/>
          <a:p>
            <a:r>
              <a:rPr lang="en-US" dirty="0" smtClean="0"/>
              <a:t>Moving Forward with the </a:t>
            </a:r>
            <a:r>
              <a:rPr lang="en-US" dirty="0" err="1" smtClean="0"/>
              <a:t>Aeroelastic</a:t>
            </a:r>
            <a:r>
              <a:rPr lang="en-US" dirty="0" smtClean="0"/>
              <a:t> Prediction Workshop 3</a:t>
            </a:r>
            <a:endParaRPr lang="en-US" dirty="0"/>
          </a:p>
        </p:txBody>
      </p:sp>
      <p:sp>
        <p:nvSpPr>
          <p:cNvPr id="3" name="Subtitle 2"/>
          <p:cNvSpPr>
            <a:spLocks noGrp="1"/>
          </p:cNvSpPr>
          <p:nvPr>
            <p:ph type="subTitle" idx="1"/>
          </p:nvPr>
        </p:nvSpPr>
        <p:spPr>
          <a:xfrm>
            <a:off x="1524000" y="4150678"/>
            <a:ext cx="9144000" cy="1655762"/>
          </a:xfrm>
        </p:spPr>
        <p:txBody>
          <a:bodyPr/>
          <a:lstStyle/>
          <a:p>
            <a:r>
              <a:rPr lang="en-US" dirty="0" err="1" smtClean="0"/>
              <a:t>Telecon</a:t>
            </a:r>
            <a:r>
              <a:rPr lang="en-US" dirty="0" smtClean="0"/>
              <a:t> Notes</a:t>
            </a:r>
          </a:p>
          <a:p>
            <a:endParaRPr lang="en-US" dirty="0" smtClean="0"/>
          </a:p>
          <a:p>
            <a:r>
              <a:rPr lang="en-US" dirty="0" smtClean="0"/>
              <a:t>July 11, 2019</a:t>
            </a:r>
            <a:endParaRPr lang="en-US" dirty="0"/>
          </a:p>
        </p:txBody>
      </p:sp>
    </p:spTree>
    <p:extLst>
      <p:ext uri="{BB962C8B-B14F-4D97-AF65-F5344CB8AC3E}">
        <p14:creationId xmlns:p14="http://schemas.microsoft.com/office/powerpoint/2010/main" val="18120099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11 </a:t>
            </a:r>
            <a:r>
              <a:rPr lang="en-US" dirty="0" err="1" smtClean="0"/>
              <a:t>telecon</a:t>
            </a:r>
            <a:r>
              <a:rPr lang="en-US" dirty="0" smtClean="0"/>
              <a:t> 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There were considerable issues with the </a:t>
            </a:r>
            <a:r>
              <a:rPr lang="en-US" dirty="0" err="1" smtClean="0"/>
              <a:t>webex</a:t>
            </a:r>
            <a:r>
              <a:rPr lang="en-US" dirty="0" smtClean="0"/>
              <a:t> and with the </a:t>
            </a:r>
            <a:r>
              <a:rPr lang="en-US" dirty="0" err="1" smtClean="0"/>
              <a:t>telecon</a:t>
            </a:r>
            <a:r>
              <a:rPr lang="en-US" dirty="0" smtClean="0"/>
              <a:t> number.  The </a:t>
            </a:r>
            <a:r>
              <a:rPr lang="en-US" dirty="0" err="1" smtClean="0"/>
              <a:t>telecon</a:t>
            </a:r>
            <a:r>
              <a:rPr lang="en-US" dirty="0" smtClean="0"/>
              <a:t> is separate from the </a:t>
            </a:r>
            <a:r>
              <a:rPr lang="en-US" dirty="0" err="1" smtClean="0"/>
              <a:t>webex</a:t>
            </a:r>
            <a:r>
              <a:rPr lang="en-US" dirty="0" smtClean="0"/>
              <a:t>, each with their own passcode.  Many people had to try multiple times in order for the sign ins to function.  </a:t>
            </a:r>
          </a:p>
          <a:p>
            <a:r>
              <a:rPr lang="en-US" dirty="0" smtClean="0"/>
              <a:t>The need for a survey of interests for collaboration was discussed.  Jens </a:t>
            </a:r>
            <a:r>
              <a:rPr lang="en-US" dirty="0" err="1" smtClean="0"/>
              <a:t>Nietsche</a:t>
            </a:r>
            <a:r>
              <a:rPr lang="en-US" dirty="0" smtClean="0"/>
              <a:t> (DLR) and Bret Stanford (NASA) each had survey formats that they were going to investigate and pass along to the group.</a:t>
            </a:r>
          </a:p>
          <a:p>
            <a:r>
              <a:rPr lang="en-US" dirty="0" smtClean="0"/>
              <a:t>Additional clarifications from some of the proposed collaborative topics were provided by several of the topic proposers.</a:t>
            </a:r>
          </a:p>
          <a:p>
            <a:r>
              <a:rPr lang="en-US" dirty="0" smtClean="0"/>
              <a:t>Next </a:t>
            </a:r>
            <a:r>
              <a:rPr lang="en-US" dirty="0" err="1" smtClean="0"/>
              <a:t>telecon</a:t>
            </a:r>
            <a:r>
              <a:rPr lang="en-US" dirty="0" smtClean="0"/>
              <a:t> was set for Thursday August 1 at 11 a.m.</a:t>
            </a:r>
            <a:endParaRPr lang="en-US" dirty="0"/>
          </a:p>
        </p:txBody>
      </p:sp>
    </p:spTree>
    <p:extLst>
      <p:ext uri="{BB962C8B-B14F-4D97-AF65-F5344CB8AC3E}">
        <p14:creationId xmlns:p14="http://schemas.microsoft.com/office/powerpoint/2010/main" val="2959125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2" y="0"/>
            <a:ext cx="10515600" cy="1325563"/>
          </a:xfrm>
        </p:spPr>
        <p:txBody>
          <a:bodyPr/>
          <a:lstStyle/>
          <a:p>
            <a:r>
              <a:rPr lang="en-US" dirty="0" smtClean="0"/>
              <a:t>Summary of IFASD discussion</a:t>
            </a:r>
            <a:endParaRPr lang="en-US" dirty="0"/>
          </a:p>
        </p:txBody>
      </p:sp>
      <p:sp>
        <p:nvSpPr>
          <p:cNvPr id="3" name="Content Placeholder 2"/>
          <p:cNvSpPr>
            <a:spLocks noGrp="1"/>
          </p:cNvSpPr>
          <p:nvPr>
            <p:ph idx="1"/>
          </p:nvPr>
        </p:nvSpPr>
        <p:spPr>
          <a:xfrm>
            <a:off x="805543" y="1325563"/>
            <a:ext cx="10515600" cy="4351338"/>
          </a:xfrm>
        </p:spPr>
        <p:txBody>
          <a:bodyPr>
            <a:normAutofit fontScale="92500" lnSpcReduction="20000"/>
          </a:bodyPr>
          <a:lstStyle/>
          <a:p>
            <a:r>
              <a:rPr lang="en-US" dirty="0" smtClean="0"/>
              <a:t>The interests of the community are diverse</a:t>
            </a:r>
          </a:p>
          <a:p>
            <a:pPr lvl="1"/>
            <a:r>
              <a:rPr lang="en-US" dirty="0" smtClean="0"/>
              <a:t>Highly flexible, low-cost design and testing</a:t>
            </a:r>
          </a:p>
          <a:p>
            <a:pPr lvl="2"/>
            <a:r>
              <a:rPr lang="en-US" dirty="0" smtClean="0"/>
              <a:t>DLR, </a:t>
            </a:r>
            <a:r>
              <a:rPr lang="en-US" dirty="0" err="1" smtClean="0"/>
              <a:t>Technion</a:t>
            </a:r>
            <a:r>
              <a:rPr lang="en-US" dirty="0" smtClean="0"/>
              <a:t>, Liverpool</a:t>
            </a:r>
          </a:p>
          <a:p>
            <a:pPr lvl="1"/>
            <a:r>
              <a:rPr lang="en-US" dirty="0" err="1" smtClean="0"/>
              <a:t>Hypersonics</a:t>
            </a:r>
            <a:endParaRPr lang="en-US" dirty="0" smtClean="0"/>
          </a:p>
          <a:p>
            <a:pPr lvl="1"/>
            <a:r>
              <a:rPr lang="en-US" dirty="0" smtClean="0"/>
              <a:t>Simple configurations with complex flow</a:t>
            </a:r>
          </a:p>
          <a:p>
            <a:pPr lvl="1"/>
            <a:r>
              <a:rPr lang="en-US" dirty="0" smtClean="0"/>
              <a:t>Transport category configuration (flexible common research model (CRM) similar to Drag Prediction Workshop configuration)</a:t>
            </a:r>
          </a:p>
          <a:p>
            <a:pPr lvl="1"/>
            <a:r>
              <a:rPr lang="en-US" dirty="0" smtClean="0"/>
              <a:t>Using flight test data for basis of prediction comparisons</a:t>
            </a:r>
          </a:p>
          <a:p>
            <a:pPr lvl="2"/>
            <a:r>
              <a:rPr lang="en-US" dirty="0" smtClean="0"/>
              <a:t>Fighter configuration (F-16)</a:t>
            </a:r>
            <a:endParaRPr lang="en-US" dirty="0"/>
          </a:p>
          <a:p>
            <a:pPr lvl="2"/>
            <a:r>
              <a:rPr lang="en-US" dirty="0" smtClean="0"/>
              <a:t>UAV platform (X-56)</a:t>
            </a:r>
            <a:endParaRPr lang="en-US" dirty="0"/>
          </a:p>
          <a:p>
            <a:r>
              <a:rPr lang="en-US" dirty="0" smtClean="0"/>
              <a:t>There are many possible workshop approaches and formats for collaboration</a:t>
            </a:r>
          </a:p>
          <a:p>
            <a:r>
              <a:rPr lang="en-US" dirty="0" smtClean="0"/>
              <a:t>How can we best leverage the common interests of the community to advance our discipline? </a:t>
            </a:r>
          </a:p>
        </p:txBody>
      </p:sp>
    </p:spTree>
    <p:extLst>
      <p:ext uri="{BB962C8B-B14F-4D97-AF65-F5344CB8AC3E}">
        <p14:creationId xmlns:p14="http://schemas.microsoft.com/office/powerpoint/2010/main" val="2697582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Langley perspective regarding workshop</a:t>
            </a:r>
            <a:endParaRPr lang="en-US" dirty="0"/>
          </a:p>
        </p:txBody>
      </p:sp>
      <p:sp>
        <p:nvSpPr>
          <p:cNvPr id="3" name="Content Placeholder 2"/>
          <p:cNvSpPr>
            <a:spLocks noGrp="1"/>
          </p:cNvSpPr>
          <p:nvPr>
            <p:ph idx="1"/>
          </p:nvPr>
        </p:nvSpPr>
        <p:spPr/>
        <p:txBody>
          <a:bodyPr/>
          <a:lstStyle/>
          <a:p>
            <a:r>
              <a:rPr lang="en-US" dirty="0" smtClean="0"/>
              <a:t>We would like to participate in--  but not lead-- a workshop that focuses on another one of the areas of interest to the community</a:t>
            </a:r>
          </a:p>
          <a:p>
            <a:r>
              <a:rPr lang="en-US" dirty="0" smtClean="0"/>
              <a:t>If there is sufficient community interest, we would lead a workshop focused on simple geometry with complex flow as the basis for a time-to-solution challenge problem</a:t>
            </a:r>
          </a:p>
          <a:p>
            <a:r>
              <a:rPr lang="en-US" dirty="0" smtClean="0"/>
              <a:t>Longer term vision:  advocate and align resources to design and fabricate complex geometry high-fidelity wind tunnel model</a:t>
            </a:r>
          </a:p>
          <a:p>
            <a:r>
              <a:rPr lang="en-US" dirty="0" smtClean="0"/>
              <a:t>Workshop in a 2-year time frame???</a:t>
            </a:r>
            <a:endParaRPr lang="en-US" dirty="0"/>
          </a:p>
        </p:txBody>
      </p:sp>
    </p:spTree>
    <p:extLst>
      <p:ext uri="{BB962C8B-B14F-4D97-AF65-F5344CB8AC3E}">
        <p14:creationId xmlns:p14="http://schemas.microsoft.com/office/powerpoint/2010/main" val="38451159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Please keep trying the audio…</a:t>
            </a:r>
          </a:p>
          <a:p>
            <a:endParaRPr lang="en-US" dirty="0"/>
          </a:p>
          <a:p>
            <a:r>
              <a:rPr lang="en-US" dirty="0" smtClean="0"/>
              <a:t>Phone number to dial in:  844-467-4685</a:t>
            </a:r>
          </a:p>
          <a:p>
            <a:r>
              <a:rPr lang="en-US" dirty="0" smtClean="0"/>
              <a:t>Passcode: </a:t>
            </a:r>
            <a:r>
              <a:rPr lang="en-US" dirty="0"/>
              <a:t>7621229297</a:t>
            </a:r>
          </a:p>
        </p:txBody>
      </p:sp>
    </p:spTree>
    <p:extLst>
      <p:ext uri="{BB962C8B-B14F-4D97-AF65-F5344CB8AC3E}">
        <p14:creationId xmlns:p14="http://schemas.microsoft.com/office/powerpoint/2010/main" val="666350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AePW</a:t>
            </a:r>
            <a:r>
              <a:rPr lang="en-US" dirty="0" smtClean="0"/>
              <a:t> 3 Discussion at IFASD 2019</a:t>
            </a:r>
            <a:endParaRPr lang="en-US" dirty="0"/>
          </a:p>
        </p:txBody>
      </p:sp>
      <p:sp>
        <p:nvSpPr>
          <p:cNvPr id="5" name="Subtitle 4"/>
          <p:cNvSpPr>
            <a:spLocks noGrp="1"/>
          </p:cNvSpPr>
          <p:nvPr>
            <p:ph type="subTitle" idx="1"/>
          </p:nvPr>
        </p:nvSpPr>
        <p:spPr/>
        <p:txBody>
          <a:bodyPr/>
          <a:lstStyle/>
          <a:p>
            <a:r>
              <a:rPr lang="en-US" dirty="0" smtClean="0"/>
              <a:t>June 2019</a:t>
            </a:r>
          </a:p>
          <a:p>
            <a:r>
              <a:rPr lang="en-US" dirty="0" smtClean="0"/>
              <a:t>Savannah, GA</a:t>
            </a:r>
            <a:endParaRPr lang="en-US" dirty="0"/>
          </a:p>
        </p:txBody>
      </p:sp>
    </p:spTree>
    <p:extLst>
      <p:ext uri="{BB962C8B-B14F-4D97-AF65-F5344CB8AC3E}">
        <p14:creationId xmlns:p14="http://schemas.microsoft.com/office/powerpoint/2010/main" val="4629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from Sept 12, 2019,  (page 2/3)</a:t>
            </a:r>
            <a:endParaRPr lang="en-US" dirty="0"/>
          </a:p>
        </p:txBody>
      </p:sp>
      <p:sp>
        <p:nvSpPr>
          <p:cNvPr id="3" name="Content Placeholder 2"/>
          <p:cNvSpPr>
            <a:spLocks noGrp="1"/>
          </p:cNvSpPr>
          <p:nvPr>
            <p:ph idx="1"/>
          </p:nvPr>
        </p:nvSpPr>
        <p:spPr/>
        <p:txBody>
          <a:bodyPr/>
          <a:lstStyle/>
          <a:p>
            <a:r>
              <a:rPr lang="en-US" dirty="0" smtClean="0"/>
              <a:t>Steve Massey reviewed the experimental test cases that have  been sent to him to date.  (Steve’s slides are included in these slides)</a:t>
            </a:r>
          </a:p>
          <a:p>
            <a:r>
              <a:rPr lang="en-US" dirty="0" smtClean="0"/>
              <a:t>High fidelity CFD workshop was mentioned and briefly discussed.  We will ask Steve Wood, one of the organizers of that workshop, to discuss that workshop including planned test cases.  Multi-purpose discussion: technical synergies, organizational aspects, possible participation</a:t>
            </a:r>
          </a:p>
          <a:p>
            <a:r>
              <a:rPr lang="en-US" dirty="0" smtClean="0"/>
              <a:t>Based on initial survey feedback, formed 3 ad hoc exploratory working groups.</a:t>
            </a:r>
          </a:p>
          <a:p>
            <a:endParaRPr lang="en-US" dirty="0"/>
          </a:p>
        </p:txBody>
      </p:sp>
    </p:spTree>
    <p:extLst>
      <p:ext uri="{BB962C8B-B14F-4D97-AF65-F5344CB8AC3E}">
        <p14:creationId xmlns:p14="http://schemas.microsoft.com/office/powerpoint/2010/main" val="1848248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IFASD AePW-3 Discussion agenda</a:t>
            </a:r>
            <a:endParaRPr lang="en-US" dirty="0"/>
          </a:p>
        </p:txBody>
      </p:sp>
      <p:sp>
        <p:nvSpPr>
          <p:cNvPr id="3" name="Content Placeholder 2"/>
          <p:cNvSpPr>
            <a:spLocks noGrp="1"/>
          </p:cNvSpPr>
          <p:nvPr>
            <p:ph idx="1"/>
          </p:nvPr>
        </p:nvSpPr>
        <p:spPr>
          <a:xfrm>
            <a:off x="838200" y="1325563"/>
            <a:ext cx="10515600" cy="4351338"/>
          </a:xfrm>
        </p:spPr>
        <p:txBody>
          <a:bodyPr>
            <a:noAutofit/>
          </a:bodyPr>
          <a:lstStyle/>
          <a:p>
            <a:r>
              <a:rPr lang="en-US" sz="3200" dirty="0" smtClean="0"/>
              <a:t>Overview </a:t>
            </a:r>
            <a:endParaRPr lang="en-US" sz="3200" dirty="0"/>
          </a:p>
          <a:p>
            <a:r>
              <a:rPr lang="en-US" sz="3200" dirty="0" smtClean="0"/>
              <a:t>Introductions</a:t>
            </a:r>
          </a:p>
          <a:p>
            <a:r>
              <a:rPr lang="en-US" sz="3200" dirty="0" smtClean="0"/>
              <a:t>1 slide on each topic</a:t>
            </a:r>
          </a:p>
          <a:p>
            <a:r>
              <a:rPr lang="en-US" sz="3200" dirty="0" smtClean="0"/>
              <a:t>Discussion of other topics for consideration</a:t>
            </a:r>
          </a:p>
          <a:p>
            <a:r>
              <a:rPr lang="en-US" sz="3200" dirty="0" smtClean="0"/>
              <a:t>10-15 minute presentations on each topic </a:t>
            </a:r>
          </a:p>
          <a:p>
            <a:r>
              <a:rPr lang="en-US" sz="3200" dirty="0" smtClean="0"/>
              <a:t>Wrap up (11:45)</a:t>
            </a:r>
          </a:p>
          <a:p>
            <a:r>
              <a:rPr lang="en-US" sz="3200" dirty="0" smtClean="0"/>
              <a:t>Side conversations &amp; general chaos</a:t>
            </a:r>
            <a:r>
              <a:rPr lang="en-US" sz="2000" dirty="0"/>
              <a:t/>
            </a:r>
            <a:br>
              <a:rPr lang="en-US" sz="2000" dirty="0"/>
            </a:br>
            <a:endParaRPr lang="en-US" sz="2000" dirty="0"/>
          </a:p>
        </p:txBody>
      </p:sp>
      <p:sp>
        <p:nvSpPr>
          <p:cNvPr id="4" name="TextBox 3"/>
          <p:cNvSpPr txBox="1"/>
          <p:nvPr/>
        </p:nvSpPr>
        <p:spPr>
          <a:xfrm>
            <a:off x="8692567" y="1325563"/>
            <a:ext cx="2950794" cy="954107"/>
          </a:xfrm>
          <a:prstGeom prst="rect">
            <a:avLst/>
          </a:prstGeom>
          <a:noFill/>
        </p:spPr>
        <p:txBody>
          <a:bodyPr wrap="square" rtlCol="0">
            <a:spAutoFit/>
          </a:bodyPr>
          <a:lstStyle/>
          <a:p>
            <a:r>
              <a:rPr lang="en-US" sz="2800" dirty="0" smtClean="0"/>
              <a:t>Sign in sheet in the back of this room</a:t>
            </a:r>
            <a:endParaRPr lang="en-US" sz="2800" dirty="0"/>
          </a:p>
        </p:txBody>
      </p:sp>
    </p:spTree>
    <p:extLst>
      <p:ext uri="{BB962C8B-B14F-4D97-AF65-F5344CB8AC3E}">
        <p14:creationId xmlns:p14="http://schemas.microsoft.com/office/powerpoint/2010/main" val="265050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46" y="0"/>
            <a:ext cx="11682804" cy="1325563"/>
          </a:xfrm>
        </p:spPr>
        <p:txBody>
          <a:bodyPr>
            <a:normAutofit/>
          </a:bodyPr>
          <a:lstStyle/>
          <a:p>
            <a:r>
              <a:rPr lang="en-US" sz="4000" dirty="0" smtClean="0"/>
              <a:t>Objectives of the Aeroelastic Prediction Workshop</a:t>
            </a:r>
            <a:endParaRPr lang="en-US" sz="4000" dirty="0"/>
          </a:p>
        </p:txBody>
      </p:sp>
      <p:sp>
        <p:nvSpPr>
          <p:cNvPr id="3" name="Content Placeholder 2"/>
          <p:cNvSpPr>
            <a:spLocks noGrp="1"/>
          </p:cNvSpPr>
          <p:nvPr>
            <p:ph idx="1"/>
          </p:nvPr>
        </p:nvSpPr>
        <p:spPr>
          <a:xfrm>
            <a:off x="511097" y="1365449"/>
            <a:ext cx="11071303" cy="4351338"/>
          </a:xfrm>
        </p:spPr>
        <p:txBody>
          <a:bodyPr>
            <a:noAutofit/>
          </a:bodyPr>
          <a:lstStyle/>
          <a:p>
            <a:r>
              <a:rPr lang="en-US" sz="2800" b="1" dirty="0" smtClean="0"/>
              <a:t>Assess the goodness </a:t>
            </a:r>
            <a:r>
              <a:rPr lang="en-US" sz="2800" dirty="0" smtClean="0"/>
              <a:t>of computational tools for predicting aeroelastic response, including flutter</a:t>
            </a:r>
          </a:p>
          <a:p>
            <a:r>
              <a:rPr lang="en-US" sz="2800" b="1" dirty="0" smtClean="0"/>
              <a:t>Understand why </a:t>
            </a:r>
            <a:r>
              <a:rPr lang="en-US" sz="2800" dirty="0" smtClean="0"/>
              <a:t>our tools don’t always produce successful predictions </a:t>
            </a:r>
          </a:p>
          <a:p>
            <a:pPr lvl="1"/>
            <a:r>
              <a:rPr lang="en-US" sz="2400" dirty="0" smtClean="0"/>
              <a:t>Which aspects of the physics are we falling short of predicting correctly?  </a:t>
            </a:r>
          </a:p>
          <a:p>
            <a:pPr lvl="1"/>
            <a:r>
              <a:rPr lang="en-US" sz="2400" dirty="0" smtClean="0"/>
              <a:t>What about our methods causes us to fall short of successful predictions?</a:t>
            </a:r>
          </a:p>
          <a:p>
            <a:r>
              <a:rPr lang="en-US" sz="2800" dirty="0" smtClean="0"/>
              <a:t>Establish </a:t>
            </a:r>
            <a:r>
              <a:rPr lang="en-US" sz="2800" b="1" dirty="0" smtClean="0"/>
              <a:t>uncertainty bounds</a:t>
            </a:r>
            <a:r>
              <a:rPr lang="en-US" sz="2800" dirty="0" smtClean="0"/>
              <a:t> for computational results</a:t>
            </a:r>
          </a:p>
          <a:p>
            <a:r>
              <a:rPr lang="en-US" sz="2800" dirty="0" smtClean="0"/>
              <a:t>Establish </a:t>
            </a:r>
            <a:r>
              <a:rPr lang="en-US" sz="2800" b="1" dirty="0" smtClean="0"/>
              <a:t>best practices </a:t>
            </a:r>
            <a:r>
              <a:rPr lang="en-US" sz="2800" dirty="0" smtClean="0"/>
              <a:t>for using tools</a:t>
            </a:r>
          </a:p>
          <a:p>
            <a:r>
              <a:rPr lang="en-US" sz="2800" dirty="0" smtClean="0"/>
              <a:t>Explicitly </a:t>
            </a:r>
            <a:r>
              <a:rPr lang="en-US" sz="2800" b="1" dirty="0" smtClean="0"/>
              <a:t>illustrate the specific needs</a:t>
            </a:r>
            <a:r>
              <a:rPr lang="en-US" sz="2800" dirty="0" smtClean="0"/>
              <a:t> for validation experimentation- i.e. why what we have isn’t good enough</a:t>
            </a:r>
          </a:p>
          <a:p>
            <a:r>
              <a:rPr lang="en-US" sz="2800" dirty="0" smtClean="0"/>
              <a:t>Establish </a:t>
            </a:r>
            <a:r>
              <a:rPr lang="en-US" sz="2800" b="1" dirty="0" smtClean="0"/>
              <a:t>community </a:t>
            </a:r>
            <a:r>
              <a:rPr lang="en-US" sz="2800" dirty="0" smtClean="0"/>
              <a:t>for leveraging experiences and processes</a:t>
            </a:r>
          </a:p>
          <a:p>
            <a:pPr marL="0" indent="0">
              <a:buNone/>
            </a:pPr>
            <a:endParaRPr lang="en-US" dirty="0"/>
          </a:p>
        </p:txBody>
      </p:sp>
      <p:sp>
        <p:nvSpPr>
          <p:cNvPr id="4" name="Slide Number Placeholder 3"/>
          <p:cNvSpPr>
            <a:spLocks noGrp="1"/>
          </p:cNvSpPr>
          <p:nvPr>
            <p:ph type="sldNum" sz="quarter" idx="12"/>
          </p:nvPr>
        </p:nvSpPr>
        <p:spPr/>
        <p:txBody>
          <a:bodyPr/>
          <a:lstStyle/>
          <a:p>
            <a:fld id="{4BC57593-57E7-4AD1-96F0-8D544D058240}" type="slidenum">
              <a:rPr lang="en-US" smtClean="0"/>
              <a:pPr/>
              <a:t>31</a:t>
            </a:fld>
            <a:endParaRPr lang="en-US" dirty="0"/>
          </a:p>
        </p:txBody>
      </p:sp>
    </p:spTree>
    <p:extLst>
      <p:ext uri="{BB962C8B-B14F-4D97-AF65-F5344CB8AC3E}">
        <p14:creationId xmlns:p14="http://schemas.microsoft.com/office/powerpoint/2010/main" val="1638362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for this meeting</a:t>
            </a:r>
            <a:endParaRPr lang="en-US" dirty="0"/>
          </a:p>
        </p:txBody>
      </p:sp>
      <p:sp>
        <p:nvSpPr>
          <p:cNvPr id="3" name="Content Placeholder 2"/>
          <p:cNvSpPr>
            <a:spLocks noGrp="1"/>
          </p:cNvSpPr>
          <p:nvPr>
            <p:ph idx="1"/>
          </p:nvPr>
        </p:nvSpPr>
        <p:spPr/>
        <p:txBody>
          <a:bodyPr>
            <a:normAutofit/>
          </a:bodyPr>
          <a:lstStyle/>
          <a:p>
            <a:r>
              <a:rPr lang="en-US" sz="3600" dirty="0" smtClean="0"/>
              <a:t>Open discussion of potential workshop focus</a:t>
            </a:r>
          </a:p>
          <a:p>
            <a:r>
              <a:rPr lang="en-US" sz="3600" dirty="0" smtClean="0"/>
              <a:t>Garner community interest and energy around topics</a:t>
            </a:r>
          </a:p>
          <a:p>
            <a:r>
              <a:rPr lang="en-US" sz="3600" dirty="0" smtClean="0"/>
              <a:t>Begin a plan for forward path</a:t>
            </a:r>
          </a:p>
          <a:p>
            <a:endParaRPr lang="en-US" sz="3600" dirty="0"/>
          </a:p>
        </p:txBody>
      </p:sp>
    </p:spTree>
    <p:extLst>
      <p:ext uri="{BB962C8B-B14F-4D97-AF65-F5344CB8AC3E}">
        <p14:creationId xmlns:p14="http://schemas.microsoft.com/office/powerpoint/2010/main" val="586824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and Presenters</a:t>
            </a:r>
            <a:endParaRPr lang="en-US" dirty="0"/>
          </a:p>
        </p:txBody>
      </p:sp>
      <p:sp>
        <p:nvSpPr>
          <p:cNvPr id="3" name="Content Placeholder 2"/>
          <p:cNvSpPr>
            <a:spLocks noGrp="1"/>
          </p:cNvSpPr>
          <p:nvPr>
            <p:ph idx="1"/>
          </p:nvPr>
        </p:nvSpPr>
        <p:spPr/>
        <p:txBody>
          <a:bodyPr>
            <a:normAutofit fontScale="92500" lnSpcReduction="20000"/>
          </a:bodyPr>
          <a:lstStyle/>
          <a:p>
            <a:r>
              <a:rPr lang="en-US" dirty="0"/>
              <a:t>X-56 </a:t>
            </a:r>
            <a:r>
              <a:rPr lang="en-US" dirty="0" err="1"/>
              <a:t>Aeroelastic</a:t>
            </a:r>
            <a:r>
              <a:rPr lang="en-US" dirty="0"/>
              <a:t> Demonstrator </a:t>
            </a:r>
            <a:r>
              <a:rPr lang="en-US" dirty="0" smtClean="0"/>
              <a:t>Vehicle (Alex Chin)</a:t>
            </a:r>
          </a:p>
          <a:p>
            <a:r>
              <a:rPr lang="en-US" dirty="0"/>
              <a:t>An </a:t>
            </a:r>
            <a:r>
              <a:rPr lang="en-US" dirty="0" err="1"/>
              <a:t>aeroelastically</a:t>
            </a:r>
            <a:r>
              <a:rPr lang="en-US" dirty="0"/>
              <a:t> tailored, highly flexible wing for collaborative </a:t>
            </a:r>
            <a:r>
              <a:rPr lang="en-US" dirty="0" smtClean="0"/>
              <a:t>testing (Wolf </a:t>
            </a:r>
            <a:r>
              <a:rPr lang="en-US" dirty="0" err="1" smtClean="0"/>
              <a:t>Kreuger</a:t>
            </a:r>
            <a:r>
              <a:rPr lang="en-US" dirty="0" smtClean="0"/>
              <a:t>)</a:t>
            </a:r>
          </a:p>
          <a:p>
            <a:r>
              <a:rPr lang="en-US" dirty="0"/>
              <a:t>Time to Solution (</a:t>
            </a:r>
            <a:r>
              <a:rPr lang="en-US" dirty="0" err="1"/>
              <a:t>Pawel</a:t>
            </a:r>
            <a:r>
              <a:rPr lang="en-US" dirty="0"/>
              <a:t> </a:t>
            </a:r>
            <a:r>
              <a:rPr lang="en-US" dirty="0" err="1"/>
              <a:t>Chwalowski</a:t>
            </a:r>
            <a:r>
              <a:rPr lang="en-US" dirty="0" smtClean="0"/>
              <a:t>)</a:t>
            </a:r>
          </a:p>
          <a:p>
            <a:r>
              <a:rPr lang="en-US" dirty="0" smtClean="0"/>
              <a:t>Fluid-Structure Interactions in </a:t>
            </a:r>
            <a:r>
              <a:rPr lang="en-US" dirty="0" err="1" smtClean="0"/>
              <a:t>Hypersonics</a:t>
            </a:r>
            <a:r>
              <a:rPr lang="en-US" dirty="0" smtClean="0"/>
              <a:t> (Earl Dowell)</a:t>
            </a:r>
          </a:p>
          <a:p>
            <a:r>
              <a:rPr lang="en-US" dirty="0" smtClean="0"/>
              <a:t>Experimental Benchmark of a Highly Flexible Wing (Daniella </a:t>
            </a:r>
            <a:r>
              <a:rPr lang="en-US" dirty="0" err="1" smtClean="0"/>
              <a:t>Raveh</a:t>
            </a:r>
            <a:r>
              <a:rPr lang="en-US" dirty="0" smtClean="0"/>
              <a:t>, Arik </a:t>
            </a:r>
            <a:r>
              <a:rPr lang="en-US" dirty="0" err="1" smtClean="0"/>
              <a:t>Drachinsky</a:t>
            </a:r>
            <a:r>
              <a:rPr lang="en-US" dirty="0" smtClean="0"/>
              <a:t>)</a:t>
            </a:r>
          </a:p>
          <a:p>
            <a:r>
              <a:rPr lang="en-US" dirty="0" smtClean="0"/>
              <a:t>Nonlinear Damping (Vin Sharma)</a:t>
            </a:r>
          </a:p>
          <a:p>
            <a:r>
              <a:rPr lang="en-US" dirty="0" smtClean="0"/>
              <a:t>USAFA Workshop Thoughts (Adam </a:t>
            </a:r>
            <a:r>
              <a:rPr lang="en-US" dirty="0" err="1" smtClean="0"/>
              <a:t>Jirasek</a:t>
            </a:r>
            <a:r>
              <a:rPr lang="en-US" dirty="0" smtClean="0"/>
              <a:t>)</a:t>
            </a:r>
          </a:p>
          <a:p>
            <a:r>
              <a:rPr lang="en-US" dirty="0"/>
              <a:t>NASA Benchmark Models (Jen </a:t>
            </a:r>
            <a:r>
              <a:rPr lang="en-US" dirty="0" err="1" smtClean="0"/>
              <a:t>Heeg</a:t>
            </a:r>
            <a:r>
              <a:rPr lang="en-US" dirty="0" smtClean="0"/>
              <a:t>)</a:t>
            </a:r>
          </a:p>
          <a:p>
            <a:r>
              <a:rPr lang="en-US" dirty="0" smtClean="0"/>
              <a:t>AePW-1 Lessons Learned, presented at IFASD 2013 (Jen </a:t>
            </a:r>
            <a:r>
              <a:rPr lang="en-US" dirty="0" err="1" smtClean="0"/>
              <a:t>Heeg</a:t>
            </a:r>
            <a:r>
              <a:rPr lang="en-US" dirty="0" smtClean="0"/>
              <a:t>)</a:t>
            </a:r>
            <a:endParaRPr lang="en-US" dirty="0"/>
          </a:p>
        </p:txBody>
      </p:sp>
    </p:spTree>
    <p:extLst>
      <p:ext uri="{BB962C8B-B14F-4D97-AF65-F5344CB8AC3E}">
        <p14:creationId xmlns:p14="http://schemas.microsoft.com/office/powerpoint/2010/main" val="1402888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X-56 </a:t>
            </a:r>
            <a:r>
              <a:rPr lang="en-US" dirty="0" err="1" smtClean="0"/>
              <a:t>Aeroelastic</a:t>
            </a:r>
            <a:r>
              <a:rPr lang="en-US" dirty="0" smtClean="0"/>
              <a:t> Demonstrator</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B5B18C-EE0D-4130-8A84-7116FB2B1C7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700D2-27FD-45D2-A626-053B9514102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116564" y="782210"/>
            <a:ext cx="2048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Background</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3959" y="3777093"/>
            <a:ext cx="259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Modeling Challenges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006724" y="3666270"/>
            <a:ext cx="3949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Aeroelastic</a:t>
            </a: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Prediction Workshop Proposal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32021" y="4104397"/>
            <a:ext cx="6874552" cy="280076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Aerodynamic model</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Some success in post-flight model tuning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Still trying to understand accurate predictive                                    modeling</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Panel method limitations in capturing all relevant physics?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Aerodynamic damping in flexible vehicles?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“Grand Challenge” for increasing confidence in predictive modeling complementary to controller robustness requirements. Many different modeling areas to study.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 this the right approach? What are we missing?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498" y="895864"/>
            <a:ext cx="3509917" cy="2354797"/>
          </a:xfrm>
          <a:prstGeom prst="rect">
            <a:avLst/>
          </a:prstGeom>
        </p:spPr>
      </p:pic>
      <p:sp>
        <p:nvSpPr>
          <p:cNvPr id="22" name="TextBox 21"/>
          <p:cNvSpPr txBox="1"/>
          <p:nvPr/>
        </p:nvSpPr>
        <p:spPr>
          <a:xfrm>
            <a:off x="7947210" y="11886"/>
            <a:ext cx="306592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Alex Chin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NASA Armstrong Flight Research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alexander.w.chin@nasa.gov</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132022" y="1057933"/>
            <a:ext cx="4444804" cy="29392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X-56A was developed under an AFRL program to explore actively controlling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flutter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NASA’s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Advanced Air Transport Technology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Program</a:t>
            </a:r>
          </a:p>
          <a:p>
            <a:pPr marL="838190" marR="0" lvl="1" indent="-380990" algn="l" defTabSz="5454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Use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subscale aircraft (X-56) to conduct research into using the control system to provide margin from flutter rather than adding more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structure.</a:t>
            </a:r>
          </a:p>
          <a:p>
            <a:pPr marL="838190" marR="0" lvl="1" indent="-380990" algn="l" defTabSz="5454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Modeling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 sensors, control,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Helvetica" panose="020B0604020202020204" pitchFamily="34" charset="0"/>
              </a:rPr>
              <a:t>certifiability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etc.</a:t>
            </a:r>
          </a:p>
          <a:p>
            <a:pPr marL="838190" marR="0" lvl="1" indent="-380990" algn="l" defTabSz="54547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Reduce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flutter margin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Helvetica" panose="020B0604020202020204" pitchFamily="34" charset="0"/>
              </a:rPr>
              <a:t>requirements</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p:cNvSpPr txBox="1"/>
          <p:nvPr/>
        </p:nvSpPr>
        <p:spPr>
          <a:xfrm>
            <a:off x="7963867" y="4232699"/>
            <a:ext cx="4359885"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Leverage </a:t>
            </a:r>
            <a:r>
              <a:rPr kumimoji="0" lang="en-US" sz="1600" b="1" i="0" u="none" strike="noStrike" kern="1200" cap="none" spc="0" normalizeH="0" baseline="0" noProof="0" dirty="0">
                <a:ln>
                  <a:noFill/>
                </a:ln>
                <a:solidFill>
                  <a:srgbClr val="00B050"/>
                </a:solidFill>
                <a:effectLst/>
                <a:uLnTx/>
                <a:uFillTx/>
                <a:latin typeface="Calibri" panose="020F0502020204030204"/>
                <a:ea typeface="+mn-ea"/>
                <a:cs typeface="+mn-cs"/>
              </a:rPr>
              <a:t>flight data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measured from relevant environment as truth model for comparison studies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Accurately predict flutter speed analytically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Investigate formulating X-56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aeroelastic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models for control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Compare with flight derived models from X-56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Document modeling approaches</a:t>
            </a:r>
          </a:p>
        </p:txBody>
      </p:sp>
      <p:sp>
        <p:nvSpPr>
          <p:cNvPr id="29" name="TextBox 28"/>
          <p:cNvSpPr txBox="1"/>
          <p:nvPr/>
        </p:nvSpPr>
        <p:spPr>
          <a:xfrm>
            <a:off x="8006724" y="688433"/>
            <a:ext cx="4164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Deliverables</a:t>
            </a:r>
          </a:p>
        </p:txBody>
      </p:sp>
      <p:sp>
        <p:nvSpPr>
          <p:cNvPr id="30" name="TextBox 29"/>
          <p:cNvSpPr txBox="1"/>
          <p:nvPr/>
        </p:nvSpPr>
        <p:spPr>
          <a:xfrm>
            <a:off x="7947210" y="1006959"/>
            <a:ext cx="4205597"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Currently proposed as an </a:t>
            </a: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ITAR restricted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subgroup </a:t>
            </a:r>
            <a:r>
              <a:rPr kumimoji="0" lang="en-US"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activity (Working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release process for wider audience, but no </a:t>
            </a:r>
            <a:r>
              <a:rPr kumimoji="0" lang="en-US" sz="1600" b="0" i="0" u="none" strike="noStrike" kern="1200" cap="none" spc="0" normalizeH="0" baseline="0" noProof="0" dirty="0" smtClean="0">
                <a:ln>
                  <a:noFill/>
                </a:ln>
                <a:solidFill>
                  <a:srgbClr val="FF0000"/>
                </a:solidFill>
                <a:effectLst/>
                <a:uLnTx/>
                <a:uFillTx/>
                <a:latin typeface="Calibri" panose="020F0502020204030204"/>
                <a:ea typeface="+mn-ea"/>
                <a:cs typeface="+mn-cs"/>
              </a:rPr>
              <a:t>guarantee)</a:t>
            </a:r>
            <a:endPar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GVT validated finite element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CFD Gridding (Pointwise</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some updates needed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00B050"/>
                </a:solidFill>
                <a:effectLst/>
                <a:uLnTx/>
                <a:uFillTx/>
                <a:latin typeface="Calibri" panose="020F0502020204030204"/>
                <a:ea typeface="+mn-ea"/>
                <a:cs typeface="+mn-cs"/>
              </a:rPr>
              <a:t>Flight </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relevant environment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Defined Input / Measured Output via preprogrammed flight test aids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Open Loop” raps also performed to determine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aeroelastic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damping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behavior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4472358" y="3330238"/>
            <a:ext cx="3511057" cy="1693931"/>
          </a:xfrm>
          <a:prstGeom prst="rect">
            <a:avLst/>
          </a:prstGeom>
        </p:spPr>
      </p:pic>
    </p:spTree>
    <p:extLst>
      <p:ext uri="{BB962C8B-B14F-4D97-AF65-F5344CB8AC3E}">
        <p14:creationId xmlns:p14="http://schemas.microsoft.com/office/powerpoint/2010/main" val="3907507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1774824" y="332657"/>
            <a:ext cx="8641656"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0" bIns="0">
            <a:spAutoFit/>
          </a:bodyPr>
          <a:lstStyle/>
          <a:p>
            <a:pPr fontAlgn="base">
              <a:spcBef>
                <a:spcPct val="15000"/>
              </a:spcBef>
              <a:spcAft>
                <a:spcPct val="0"/>
              </a:spcAft>
              <a:buSzPct val="90000"/>
              <a:defRPr/>
            </a:pPr>
            <a:r>
              <a:rPr lang="de-DE" sz="2000" dirty="0">
                <a:solidFill>
                  <a:srgbClr val="000000">
                    <a:lumMod val="65000"/>
                    <a:lumOff val="35000"/>
                  </a:srgbClr>
                </a:solidFill>
                <a:latin typeface="Arial"/>
                <a:cs typeface="Arial"/>
              </a:rPr>
              <a:t>An aeroelastically </a:t>
            </a:r>
            <a:r>
              <a:rPr lang="en-US" sz="2000" dirty="0">
                <a:solidFill>
                  <a:srgbClr val="000000">
                    <a:lumMod val="65000"/>
                    <a:lumOff val="35000"/>
                  </a:srgbClr>
                </a:solidFill>
                <a:latin typeface="Arial"/>
                <a:cs typeface="Arial"/>
              </a:rPr>
              <a:t>tailored, highly flexible wing for collaborative testing</a:t>
            </a:r>
            <a:br>
              <a:rPr lang="en-US" sz="2000" dirty="0">
                <a:solidFill>
                  <a:srgbClr val="000000">
                    <a:lumMod val="65000"/>
                    <a:lumOff val="35000"/>
                  </a:srgbClr>
                </a:solidFill>
                <a:latin typeface="Arial"/>
                <a:cs typeface="Arial"/>
              </a:rPr>
            </a:br>
            <a:r>
              <a:rPr lang="en-US" sz="2000" dirty="0">
                <a:solidFill>
                  <a:srgbClr val="000000">
                    <a:lumMod val="65000"/>
                    <a:lumOff val="35000"/>
                  </a:srgbClr>
                </a:solidFill>
                <a:latin typeface="Arial"/>
                <a:cs typeface="Arial"/>
              </a:rPr>
              <a:t>(Summary)</a:t>
            </a:r>
            <a:endParaRPr lang="de-DE" sz="2000" dirty="0">
              <a:solidFill>
                <a:srgbClr val="000000">
                  <a:lumMod val="65000"/>
                  <a:lumOff val="35000"/>
                </a:srgbClr>
              </a:solidFill>
              <a:latin typeface="Arial"/>
              <a:cs typeface="Arial"/>
            </a:endParaRPr>
          </a:p>
        </p:txBody>
      </p:sp>
      <p:sp>
        <p:nvSpPr>
          <p:cNvPr id="31" name="TextBox 2"/>
          <p:cNvSpPr txBox="1"/>
          <p:nvPr/>
        </p:nvSpPr>
        <p:spPr>
          <a:xfrm>
            <a:off x="1775520" y="1014403"/>
            <a:ext cx="8640960" cy="5586145"/>
          </a:xfrm>
          <a:prstGeom prst="rect">
            <a:avLst/>
          </a:prstGeom>
          <a:noFill/>
        </p:spPr>
        <p:txBody>
          <a:bodyPr wrap="square" rtlCol="0">
            <a:spAutoFit/>
          </a:bodyPr>
          <a:lstStyle/>
          <a:p>
            <a:pPr fontAlgn="base">
              <a:spcBef>
                <a:spcPct val="0"/>
              </a:spcBef>
              <a:spcAft>
                <a:spcPct val="0"/>
              </a:spcAft>
            </a:pPr>
            <a:r>
              <a:rPr lang="de-DE" sz="1600" dirty="0">
                <a:solidFill>
                  <a:srgbClr val="000000"/>
                </a:solidFill>
                <a:latin typeface="Arial"/>
                <a:cs typeface="Arial"/>
              </a:rPr>
              <a:t>DLR </a:t>
            </a:r>
            <a:r>
              <a:rPr lang="de-DE" sz="1600" dirty="0" err="1">
                <a:solidFill>
                  <a:srgbClr val="000000"/>
                </a:solidFill>
                <a:latin typeface="Arial"/>
                <a:cs typeface="Arial"/>
              </a:rPr>
              <a:t>idea</a:t>
            </a:r>
            <a:r>
              <a:rPr lang="de-DE" sz="1600" dirty="0">
                <a:solidFill>
                  <a:srgbClr val="000000"/>
                </a:solidFill>
                <a:latin typeface="Arial"/>
                <a:cs typeface="Arial"/>
              </a:rPr>
              <a:t> </a:t>
            </a:r>
            <a:r>
              <a:rPr lang="de-DE" sz="1600" dirty="0" err="1">
                <a:solidFill>
                  <a:srgbClr val="000000"/>
                </a:solidFill>
                <a:latin typeface="Arial"/>
                <a:cs typeface="Arial"/>
              </a:rPr>
              <a:t>for</a:t>
            </a:r>
            <a:r>
              <a:rPr lang="de-DE" sz="1600" dirty="0">
                <a:solidFill>
                  <a:srgbClr val="000000"/>
                </a:solidFill>
                <a:latin typeface="Arial"/>
                <a:cs typeface="Arial"/>
              </a:rPr>
              <a:t> a </a:t>
            </a:r>
            <a:r>
              <a:rPr lang="de-DE" sz="1600" dirty="0" err="1">
                <a:solidFill>
                  <a:srgbClr val="000000"/>
                </a:solidFill>
                <a:latin typeface="Arial"/>
                <a:cs typeface="Arial"/>
              </a:rPr>
              <a:t>common</a:t>
            </a:r>
            <a:r>
              <a:rPr lang="de-DE" sz="1600" dirty="0">
                <a:solidFill>
                  <a:srgbClr val="000000"/>
                </a:solidFill>
                <a:latin typeface="Arial"/>
                <a:cs typeface="Arial"/>
              </a:rPr>
              <a:t> AePW-3 </a:t>
            </a:r>
            <a:r>
              <a:rPr lang="de-DE" sz="1600" dirty="0" err="1">
                <a:solidFill>
                  <a:srgbClr val="000000"/>
                </a:solidFill>
                <a:latin typeface="Arial"/>
                <a:cs typeface="Arial"/>
              </a:rPr>
              <a:t>activity</a:t>
            </a:r>
            <a:r>
              <a:rPr lang="de-DE" sz="1600" dirty="0">
                <a:solidFill>
                  <a:srgbClr val="000000"/>
                </a:solidFill>
                <a:latin typeface="Arial"/>
                <a:cs typeface="Arial"/>
              </a:rPr>
              <a:t>: </a:t>
            </a:r>
            <a:r>
              <a:rPr lang="de-DE" sz="1600" dirty="0">
                <a:solidFill>
                  <a:srgbClr val="FF0000"/>
                </a:solidFill>
                <a:latin typeface="Arial"/>
                <a:cs typeface="Arial"/>
              </a:rPr>
              <a:t>Collaborative design and </a:t>
            </a:r>
            <a:r>
              <a:rPr lang="de-DE" sz="1600" dirty="0" err="1">
                <a:solidFill>
                  <a:srgbClr val="FF0000"/>
                </a:solidFill>
                <a:latin typeface="Arial"/>
                <a:cs typeface="Arial"/>
              </a:rPr>
              <a:t>testing</a:t>
            </a:r>
            <a:r>
              <a:rPr lang="de-DE" sz="1600" dirty="0">
                <a:solidFill>
                  <a:srgbClr val="FF0000"/>
                </a:solidFill>
                <a:latin typeface="Arial"/>
                <a:cs typeface="Arial"/>
              </a:rPr>
              <a:t> of a </a:t>
            </a:r>
            <a:r>
              <a:rPr lang="de-DE" sz="1600" dirty="0" err="1">
                <a:solidFill>
                  <a:srgbClr val="FF0000"/>
                </a:solidFill>
                <a:latin typeface="Arial"/>
                <a:cs typeface="Arial"/>
              </a:rPr>
              <a:t>highly</a:t>
            </a:r>
            <a:r>
              <a:rPr lang="de-DE" sz="1600" dirty="0">
                <a:solidFill>
                  <a:srgbClr val="FF0000"/>
                </a:solidFill>
                <a:latin typeface="Arial"/>
                <a:cs typeface="Arial"/>
              </a:rPr>
              <a:t> flexible, aeroelastically </a:t>
            </a:r>
            <a:r>
              <a:rPr lang="de-DE" sz="1600" dirty="0" err="1">
                <a:solidFill>
                  <a:srgbClr val="FF0000"/>
                </a:solidFill>
                <a:latin typeface="Arial"/>
                <a:cs typeface="Arial"/>
              </a:rPr>
              <a:t>tailored</a:t>
            </a:r>
            <a:r>
              <a:rPr lang="de-DE" sz="1600" dirty="0">
                <a:solidFill>
                  <a:srgbClr val="FF0000"/>
                </a:solidFill>
                <a:latin typeface="Arial"/>
                <a:cs typeface="Arial"/>
              </a:rPr>
              <a:t> </a:t>
            </a:r>
            <a:r>
              <a:rPr lang="de-DE" sz="1600" dirty="0" err="1">
                <a:solidFill>
                  <a:srgbClr val="FF0000"/>
                </a:solidFill>
                <a:latin typeface="Arial"/>
                <a:cs typeface="Arial"/>
              </a:rPr>
              <a:t>wing</a:t>
            </a:r>
            <a:endParaRPr lang="de-DE" sz="1600" dirty="0">
              <a:solidFill>
                <a:srgbClr val="000000"/>
              </a:solidFill>
              <a:latin typeface="Arial"/>
              <a:cs typeface="Arial"/>
            </a:endParaRPr>
          </a:p>
          <a:p>
            <a:pPr marL="176213" fontAlgn="base">
              <a:spcBef>
                <a:spcPts val="600"/>
              </a:spcBef>
              <a:spcAft>
                <a:spcPct val="0"/>
              </a:spcAft>
            </a:pPr>
            <a:r>
              <a:rPr lang="de-DE" sz="1600" dirty="0">
                <a:solidFill>
                  <a:srgbClr val="000000"/>
                </a:solidFill>
                <a:latin typeface="Arial"/>
                <a:cs typeface="Arial"/>
              </a:rPr>
              <a:t>Goals:</a:t>
            </a:r>
          </a:p>
          <a:p>
            <a:pPr marL="452438" indent="-276225" fontAlgn="base">
              <a:spcBef>
                <a:spcPts val="1200"/>
              </a:spcBef>
              <a:spcAft>
                <a:spcPct val="0"/>
              </a:spcAft>
              <a:buFont typeface="Arial" panose="020B0604020202020204" pitchFamily="34" charset="0"/>
              <a:buChar char="•"/>
            </a:pPr>
            <a:r>
              <a:rPr lang="de-DE" sz="1600" dirty="0" err="1">
                <a:solidFill>
                  <a:srgbClr val="000000"/>
                </a:solidFill>
                <a:latin typeface="Arial"/>
                <a:cs typeface="Arial"/>
              </a:rPr>
              <a:t>Cost</a:t>
            </a:r>
            <a:r>
              <a:rPr lang="de-DE" sz="1600" dirty="0">
                <a:solidFill>
                  <a:srgbClr val="000000"/>
                </a:solidFill>
                <a:latin typeface="Arial"/>
                <a:cs typeface="Arial"/>
              </a:rPr>
              <a:t> </a:t>
            </a:r>
            <a:r>
              <a:rPr lang="de-DE" sz="1600" dirty="0" err="1">
                <a:solidFill>
                  <a:srgbClr val="000000"/>
                </a:solidFill>
                <a:latin typeface="Arial"/>
                <a:cs typeface="Arial"/>
              </a:rPr>
              <a:t>effective</a:t>
            </a:r>
            <a:r>
              <a:rPr lang="de-DE" sz="1600" dirty="0">
                <a:solidFill>
                  <a:srgbClr val="000000"/>
                </a:solidFill>
                <a:latin typeface="Arial"/>
                <a:cs typeface="Arial"/>
              </a:rPr>
              <a:t> </a:t>
            </a:r>
            <a:r>
              <a:rPr lang="de-DE" sz="1600" dirty="0" err="1">
                <a:solidFill>
                  <a:srgbClr val="000000"/>
                </a:solidFill>
                <a:latin typeface="Arial"/>
                <a:cs typeface="Arial"/>
              </a:rPr>
              <a:t>wing</a:t>
            </a:r>
            <a:r>
              <a:rPr lang="de-DE" sz="1600" dirty="0">
                <a:solidFill>
                  <a:srgbClr val="000000"/>
                </a:solidFill>
                <a:latin typeface="Arial"/>
                <a:cs typeface="Arial"/>
              </a:rPr>
              <a:t>, </a:t>
            </a:r>
            <a:r>
              <a:rPr lang="de-DE" sz="1600" dirty="0" err="1">
                <a:solidFill>
                  <a:srgbClr val="000000"/>
                </a:solidFill>
                <a:latin typeface="Arial"/>
                <a:cs typeface="Arial"/>
              </a:rPr>
              <a:t>reproducable</a:t>
            </a:r>
            <a:r>
              <a:rPr lang="de-DE" sz="1600" dirty="0">
                <a:solidFill>
                  <a:srgbClr val="000000"/>
                </a:solidFill>
                <a:latin typeface="Arial"/>
                <a:cs typeface="Arial"/>
              </a:rPr>
              <a:t>, </a:t>
            </a:r>
            <a:r>
              <a:rPr lang="de-DE" sz="1600" dirty="0" err="1">
                <a:solidFill>
                  <a:srgbClr val="000000"/>
                </a:solidFill>
                <a:latin typeface="Arial"/>
                <a:cs typeface="Arial"/>
              </a:rPr>
              <a:t>collaborative</a:t>
            </a:r>
            <a:r>
              <a:rPr lang="de-DE" sz="1600" dirty="0">
                <a:solidFill>
                  <a:srgbClr val="000000"/>
                </a:solidFill>
                <a:latin typeface="Arial"/>
                <a:cs typeface="Arial"/>
              </a:rPr>
              <a:t> design </a:t>
            </a:r>
            <a:r>
              <a:rPr lang="de-DE" sz="1600" dirty="0" err="1">
                <a:solidFill>
                  <a:srgbClr val="000000"/>
                </a:solidFill>
                <a:latin typeface="Arial"/>
                <a:cs typeface="Arial"/>
              </a:rPr>
              <a:t>and</a:t>
            </a:r>
            <a:r>
              <a:rPr lang="de-DE" sz="1600" dirty="0">
                <a:solidFill>
                  <a:srgbClr val="000000"/>
                </a:solidFill>
                <a:latin typeface="Arial"/>
                <a:cs typeface="Arial"/>
              </a:rPr>
              <a:t> </a:t>
            </a:r>
            <a:r>
              <a:rPr lang="de-DE" sz="1600" dirty="0" err="1">
                <a:solidFill>
                  <a:srgbClr val="000000"/>
                </a:solidFill>
                <a:latin typeface="Arial"/>
                <a:cs typeface="Arial"/>
              </a:rPr>
              <a:t>testing</a:t>
            </a:r>
            <a:r>
              <a:rPr lang="de-DE" sz="1600" dirty="0">
                <a:solidFill>
                  <a:srgbClr val="000000"/>
                </a:solidFill>
                <a:latin typeface="Arial"/>
                <a:cs typeface="Arial"/>
              </a:rPr>
              <a:t> </a:t>
            </a:r>
          </a:p>
          <a:p>
            <a:pPr marL="176213" fontAlgn="base">
              <a:spcBef>
                <a:spcPts val="600"/>
              </a:spcBef>
              <a:spcAft>
                <a:spcPct val="0"/>
              </a:spcAft>
            </a:pPr>
            <a:r>
              <a:rPr lang="de-DE" sz="1600" dirty="0">
                <a:solidFill>
                  <a:srgbClr val="000000"/>
                </a:solidFill>
                <a:latin typeface="Arial"/>
                <a:cs typeface="Arial"/>
              </a:rPr>
              <a:t>Wing:</a:t>
            </a:r>
          </a:p>
          <a:p>
            <a:pPr marL="452438" indent="-276225" fontAlgn="base">
              <a:spcBef>
                <a:spcPts val="600"/>
              </a:spcBef>
              <a:spcAft>
                <a:spcPct val="0"/>
              </a:spcAft>
              <a:buFont typeface="Arial" panose="020B0604020202020204" pitchFamily="34" charset="0"/>
              <a:buChar char="•"/>
            </a:pPr>
            <a:r>
              <a:rPr lang="de-DE" sz="1600" dirty="0">
                <a:solidFill>
                  <a:srgbClr val="000000"/>
                </a:solidFill>
                <a:latin typeface="Arial"/>
                <a:cs typeface="Arial"/>
              </a:rPr>
              <a:t>Span &lt; 1.80 </a:t>
            </a:r>
            <a:r>
              <a:rPr lang="de-DE" sz="1600" dirty="0" err="1">
                <a:solidFill>
                  <a:srgbClr val="000000"/>
                </a:solidFill>
                <a:latin typeface="Arial"/>
                <a:cs typeface="Arial"/>
              </a:rPr>
              <a:t>meters</a:t>
            </a:r>
            <a:endParaRPr lang="de-DE" sz="1600" dirty="0">
              <a:solidFill>
                <a:srgbClr val="000000"/>
              </a:solidFill>
              <a:latin typeface="Arial"/>
              <a:cs typeface="Arial"/>
            </a:endParaRP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High subsonic flow speed (isentropic flow) - 3D Panel, VLM, DLM, CFD</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Fiber reinforced plastic design, Flaps actuated by electric RC-servos, Instrumentation depending on physical effects to be monitored</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Several models with varying stiffness, tailoring, are easily build out of the </a:t>
            </a:r>
            <a:r>
              <a:rPr lang="en-US" sz="1600" dirty="0" err="1">
                <a:solidFill>
                  <a:srgbClr val="000000"/>
                </a:solidFill>
                <a:latin typeface="Arial"/>
                <a:cs typeface="Arial"/>
              </a:rPr>
              <a:t>mould</a:t>
            </a:r>
            <a:endParaRPr lang="en-US" sz="1600" dirty="0">
              <a:solidFill>
                <a:srgbClr val="000000"/>
              </a:solidFill>
              <a:latin typeface="Arial"/>
              <a:cs typeface="Arial"/>
            </a:endParaRPr>
          </a:p>
          <a:p>
            <a:pPr marL="176213" fontAlgn="base">
              <a:spcBef>
                <a:spcPts val="600"/>
              </a:spcBef>
              <a:spcAft>
                <a:spcPct val="0"/>
              </a:spcAft>
            </a:pPr>
            <a:r>
              <a:rPr lang="en-US" sz="1600" dirty="0" err="1">
                <a:solidFill>
                  <a:srgbClr val="000000"/>
                </a:solidFill>
                <a:latin typeface="Arial"/>
                <a:cs typeface="Arial"/>
              </a:rPr>
              <a:t>Aeroelastic</a:t>
            </a:r>
            <a:r>
              <a:rPr lang="en-US" sz="1600" dirty="0">
                <a:solidFill>
                  <a:srgbClr val="000000"/>
                </a:solidFill>
                <a:latin typeface="Arial"/>
                <a:cs typeface="Arial"/>
              </a:rPr>
              <a:t> effects to address?</a:t>
            </a:r>
          </a:p>
          <a:p>
            <a:pPr marL="452438" indent="-276225" fontAlgn="base">
              <a:spcBef>
                <a:spcPts val="1200"/>
              </a:spcBef>
              <a:spcAft>
                <a:spcPct val="0"/>
              </a:spcAft>
              <a:buFont typeface="Arial" panose="020B0604020202020204" pitchFamily="34" charset="0"/>
              <a:buChar char="•"/>
            </a:pPr>
            <a:r>
              <a:rPr lang="en-US" sz="1600" dirty="0">
                <a:solidFill>
                  <a:srgbClr val="000000"/>
                </a:solidFill>
                <a:latin typeface="Arial"/>
                <a:cs typeface="Arial"/>
              </a:rPr>
              <a:t>Configuration complexity?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Flow field physics complexity?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Structural nonlinearities: Wing with high flexibility?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Aerodynamic nonlinearities?</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Closed-loop system with gust generator?</a:t>
            </a:r>
          </a:p>
          <a:p>
            <a:pPr marL="452438" indent="-276225" fontAlgn="base">
              <a:spcBef>
                <a:spcPts val="600"/>
              </a:spcBef>
              <a:spcAft>
                <a:spcPct val="0"/>
              </a:spcAft>
              <a:buFont typeface="Arial" panose="020B0604020202020204" pitchFamily="34" charset="0"/>
              <a:buChar char="•"/>
            </a:pPr>
            <a:endParaRPr lang="de-DE" sz="1600" dirty="0">
              <a:solidFill>
                <a:srgbClr val="000000"/>
              </a:solidFill>
              <a:latin typeface="Arial"/>
              <a:cs typeface="Aria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33570" r="33215"/>
          <a:stretch/>
        </p:blipFill>
        <p:spPr>
          <a:xfrm>
            <a:off x="7079455" y="4424358"/>
            <a:ext cx="3346550" cy="2223815"/>
          </a:xfrm>
          <a:prstGeom prst="rect">
            <a:avLst/>
          </a:prstGeom>
        </p:spPr>
      </p:pic>
    </p:spTree>
    <p:extLst>
      <p:ext uri="{BB962C8B-B14F-4D97-AF65-F5344CB8AC3E}">
        <p14:creationId xmlns:p14="http://schemas.microsoft.com/office/powerpoint/2010/main" val="179804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710" y="74509"/>
            <a:ext cx="10436772" cy="548229"/>
          </a:xfrm>
        </p:spPr>
        <p:txBody>
          <a:bodyPr>
            <a:normAutofit fontScale="90000"/>
          </a:bodyPr>
          <a:lstStyle/>
          <a:p>
            <a:r>
              <a:rPr lang="en-US" sz="3600" dirty="0"/>
              <a:t>AePW-3 Discussion Session: Time-to-Solution Summary</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1D6C4A-6190-1C49-A470-A6391D3FCFC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32FF4CD-BA81-274E-8098-B4B49D75DA6B}"/>
              </a:ext>
            </a:extLst>
          </p:cNvPr>
          <p:cNvPicPr>
            <a:picLocks noChangeAspect="1"/>
          </p:cNvPicPr>
          <p:nvPr/>
        </p:nvPicPr>
        <p:blipFill>
          <a:blip r:embed="rId4"/>
          <a:stretch>
            <a:fillRect/>
          </a:stretch>
        </p:blipFill>
        <p:spPr>
          <a:xfrm>
            <a:off x="8808982" y="977156"/>
            <a:ext cx="3429000" cy="3048000"/>
          </a:xfrm>
          <a:prstGeom prst="rect">
            <a:avLst/>
          </a:prstGeom>
        </p:spPr>
      </p:pic>
      <p:pic>
        <p:nvPicPr>
          <p:cNvPr id="9" name="Picture 8">
            <a:extLst>
              <a:ext uri="{FF2B5EF4-FFF2-40B4-BE49-F238E27FC236}">
                <a16:creationId xmlns:a16="http://schemas.microsoft.com/office/drawing/2014/main" id="{DE5B6E12-D1F0-104B-A0E6-9049665B9FF6}"/>
              </a:ext>
            </a:extLst>
          </p:cNvPr>
          <p:cNvPicPr>
            <a:picLocks noChangeAspect="1"/>
          </p:cNvPicPr>
          <p:nvPr/>
        </p:nvPicPr>
        <p:blipFill>
          <a:blip r:embed="rId5"/>
          <a:stretch>
            <a:fillRect/>
          </a:stretch>
        </p:blipFill>
        <p:spPr>
          <a:xfrm>
            <a:off x="4689805" y="957034"/>
            <a:ext cx="4046601" cy="3069336"/>
          </a:xfrm>
          <a:prstGeom prst="rect">
            <a:avLst/>
          </a:prstGeom>
          <a:ln>
            <a:solidFill>
              <a:schemeClr val="tx1"/>
            </a:solidFill>
          </a:ln>
        </p:spPr>
      </p:pic>
      <p:pic>
        <p:nvPicPr>
          <p:cNvPr id="10" name="Picture 9">
            <a:extLst>
              <a:ext uri="{FF2B5EF4-FFF2-40B4-BE49-F238E27FC236}">
                <a16:creationId xmlns:a16="http://schemas.microsoft.com/office/drawing/2014/main" id="{085A605C-542E-BC45-BD34-A3FC8A3ACF31}"/>
              </a:ext>
            </a:extLst>
          </p:cNvPr>
          <p:cNvPicPr>
            <a:picLocks noChangeAspect="1"/>
          </p:cNvPicPr>
          <p:nvPr/>
        </p:nvPicPr>
        <p:blipFill>
          <a:blip r:embed="rId6"/>
          <a:stretch>
            <a:fillRect/>
          </a:stretch>
        </p:blipFill>
        <p:spPr>
          <a:xfrm>
            <a:off x="2446762" y="957034"/>
            <a:ext cx="2187829" cy="3058287"/>
          </a:xfrm>
          <a:prstGeom prst="rect">
            <a:avLst/>
          </a:prstGeom>
          <a:ln>
            <a:solidFill>
              <a:schemeClr val="tx1"/>
            </a:solidFill>
          </a:ln>
        </p:spPr>
      </p:pic>
      <p:sp>
        <p:nvSpPr>
          <p:cNvPr id="11" name="TextBox 10">
            <a:extLst>
              <a:ext uri="{FF2B5EF4-FFF2-40B4-BE49-F238E27FC236}">
                <a16:creationId xmlns:a16="http://schemas.microsoft.com/office/drawing/2014/main" id="{6DDD8852-44B7-CA44-9601-7F9D58DA23F4}"/>
              </a:ext>
            </a:extLst>
          </p:cNvPr>
          <p:cNvSpPr txBox="1"/>
          <p:nvPr/>
        </p:nvSpPr>
        <p:spPr>
          <a:xfrm>
            <a:off x="75490" y="1828319"/>
            <a:ext cx="235429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State-of-the-art in CAE: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~18 weeks to compute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a:ea typeface="+mn-ea"/>
                <a:cs typeface="+mn-cs"/>
              </a:rPr>
              <a:t>flutter boundary</a:t>
            </a:r>
          </a:p>
        </p:txBody>
      </p:sp>
      <p:sp>
        <p:nvSpPr>
          <p:cNvPr id="12" name="TextBox 11">
            <a:extLst>
              <a:ext uri="{FF2B5EF4-FFF2-40B4-BE49-F238E27FC236}">
                <a16:creationId xmlns:a16="http://schemas.microsoft.com/office/drawing/2014/main" id="{6E1CD6CD-67B2-194F-84F6-9DD24F2E8D53}"/>
              </a:ext>
            </a:extLst>
          </p:cNvPr>
          <p:cNvSpPr txBox="1"/>
          <p:nvPr/>
        </p:nvSpPr>
        <p:spPr>
          <a:xfrm>
            <a:off x="2459285" y="967321"/>
            <a:ext cx="118968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NACA0012</a:t>
            </a:r>
          </a:p>
        </p:txBody>
      </p:sp>
      <p:cxnSp>
        <p:nvCxnSpPr>
          <p:cNvPr id="14" name="Straight Connector 13">
            <a:extLst>
              <a:ext uri="{FF2B5EF4-FFF2-40B4-BE49-F238E27FC236}">
                <a16:creationId xmlns:a16="http://schemas.microsoft.com/office/drawing/2014/main" id="{771B450A-305D-A24D-A248-5B48D137A8F4}"/>
              </a:ext>
            </a:extLst>
          </p:cNvPr>
          <p:cNvCxnSpPr/>
          <p:nvPr/>
        </p:nvCxnSpPr>
        <p:spPr>
          <a:xfrm>
            <a:off x="75490" y="4070563"/>
            <a:ext cx="12047684"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A10ADD2-0393-224F-816B-BC21394CF333}"/>
              </a:ext>
            </a:extLst>
          </p:cNvPr>
          <p:cNvSpPr txBox="1"/>
          <p:nvPr/>
        </p:nvSpPr>
        <p:spPr>
          <a:xfrm>
            <a:off x="86710" y="4193413"/>
            <a:ext cx="263251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Reduced Order Methods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are promising but require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further development </a:t>
            </a:r>
          </a:p>
        </p:txBody>
      </p:sp>
      <p:pic>
        <p:nvPicPr>
          <p:cNvPr id="70" name="Picture 69">
            <a:extLst>
              <a:ext uri="{FF2B5EF4-FFF2-40B4-BE49-F238E27FC236}">
                <a16:creationId xmlns:a16="http://schemas.microsoft.com/office/drawing/2014/main" id="{58BC7EBA-5885-6F48-8A1C-B6B616D30390}"/>
              </a:ext>
            </a:extLst>
          </p:cNvPr>
          <p:cNvPicPr>
            <a:picLocks noChangeAspect="1"/>
          </p:cNvPicPr>
          <p:nvPr/>
        </p:nvPicPr>
        <p:blipFill>
          <a:blip r:embed="rId7"/>
          <a:stretch>
            <a:fillRect/>
          </a:stretch>
        </p:blipFill>
        <p:spPr>
          <a:xfrm>
            <a:off x="4677600" y="4151095"/>
            <a:ext cx="1252220" cy="1256538"/>
          </a:xfrm>
          <a:prstGeom prst="rect">
            <a:avLst/>
          </a:prstGeom>
        </p:spPr>
      </p:pic>
      <p:pic>
        <p:nvPicPr>
          <p:cNvPr id="71" name="Picture 70">
            <a:extLst>
              <a:ext uri="{FF2B5EF4-FFF2-40B4-BE49-F238E27FC236}">
                <a16:creationId xmlns:a16="http://schemas.microsoft.com/office/drawing/2014/main" id="{3165A6D1-35E2-9C49-8ABE-6D3D09AB978F}"/>
              </a:ext>
            </a:extLst>
          </p:cNvPr>
          <p:cNvPicPr>
            <a:picLocks noChangeAspect="1"/>
          </p:cNvPicPr>
          <p:nvPr/>
        </p:nvPicPr>
        <p:blipFill>
          <a:blip r:embed="rId8"/>
          <a:stretch>
            <a:fillRect/>
          </a:stretch>
        </p:blipFill>
        <p:spPr>
          <a:xfrm>
            <a:off x="2546711" y="4134634"/>
            <a:ext cx="2087880" cy="2667000"/>
          </a:xfrm>
          <a:prstGeom prst="rect">
            <a:avLst/>
          </a:prstGeom>
        </p:spPr>
      </p:pic>
      <p:pic>
        <p:nvPicPr>
          <p:cNvPr id="72" name="Picture 71">
            <a:extLst>
              <a:ext uri="{FF2B5EF4-FFF2-40B4-BE49-F238E27FC236}">
                <a16:creationId xmlns:a16="http://schemas.microsoft.com/office/drawing/2014/main" id="{9F6CCE8E-8DF2-5043-9770-D784063EF731}"/>
              </a:ext>
            </a:extLst>
          </p:cNvPr>
          <p:cNvPicPr>
            <a:picLocks noChangeAspect="1"/>
          </p:cNvPicPr>
          <p:nvPr/>
        </p:nvPicPr>
        <p:blipFill>
          <a:blip r:embed="rId9"/>
          <a:stretch>
            <a:fillRect/>
          </a:stretch>
        </p:blipFill>
        <p:spPr>
          <a:xfrm>
            <a:off x="4689805" y="5530791"/>
            <a:ext cx="1208532" cy="936117"/>
          </a:xfrm>
          <a:prstGeom prst="rect">
            <a:avLst/>
          </a:prstGeom>
        </p:spPr>
      </p:pic>
      <p:sp>
        <p:nvSpPr>
          <p:cNvPr id="73" name="TextBox 72">
            <a:extLst>
              <a:ext uri="{FF2B5EF4-FFF2-40B4-BE49-F238E27FC236}">
                <a16:creationId xmlns:a16="http://schemas.microsoft.com/office/drawing/2014/main" id="{1F7879EE-A13B-6747-AC27-0818D2CB9B72}"/>
              </a:ext>
            </a:extLst>
          </p:cNvPr>
          <p:cNvSpPr txBox="1"/>
          <p:nvPr/>
        </p:nvSpPr>
        <p:spPr>
          <a:xfrm>
            <a:off x="2546711" y="4139505"/>
            <a:ext cx="989373" cy="253916"/>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AePW-2 BSCW</a:t>
            </a:r>
          </a:p>
        </p:txBody>
      </p:sp>
      <p:cxnSp>
        <p:nvCxnSpPr>
          <p:cNvPr id="75" name="Straight Connector 74">
            <a:extLst>
              <a:ext uri="{FF2B5EF4-FFF2-40B4-BE49-F238E27FC236}">
                <a16:creationId xmlns:a16="http://schemas.microsoft.com/office/drawing/2014/main" id="{331FB7B8-7E59-AD4E-ABDA-32A26502E9CC}"/>
              </a:ext>
            </a:extLst>
          </p:cNvPr>
          <p:cNvCxnSpPr/>
          <p:nvPr/>
        </p:nvCxnSpPr>
        <p:spPr>
          <a:xfrm>
            <a:off x="6099332" y="4100059"/>
            <a:ext cx="0" cy="2748109"/>
          </a:xfrm>
          <a:prstGeom prst="line">
            <a:avLst/>
          </a:prstGeom>
          <a:ln w="38100" cmpd="sng">
            <a:solidFill>
              <a:srgbClr val="7030A0"/>
            </a:solidFill>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0DC08532-EAD1-EA4B-9381-E5E05B7B02D5}"/>
              </a:ext>
            </a:extLst>
          </p:cNvPr>
          <p:cNvSpPr txBox="1"/>
          <p:nvPr/>
        </p:nvSpPr>
        <p:spPr>
          <a:xfrm>
            <a:off x="6215385" y="4151095"/>
            <a:ext cx="18041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Mesh Adaptation</a:t>
            </a:r>
          </a:p>
        </p:txBody>
      </p:sp>
      <p:pic>
        <p:nvPicPr>
          <p:cNvPr id="77" name="bscw_adapt.mp4">
            <a:hlinkClick r:id="" action="ppaction://media"/>
            <a:extLst>
              <a:ext uri="{FF2B5EF4-FFF2-40B4-BE49-F238E27FC236}">
                <a16:creationId xmlns:a16="http://schemas.microsoft.com/office/drawing/2014/main" id="{A551CE09-932C-2246-93E2-03F40406AA3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908800" y="4461594"/>
            <a:ext cx="4673600" cy="2336800"/>
          </a:xfrm>
          <a:prstGeom prst="rect">
            <a:avLst/>
          </a:prstGeom>
        </p:spPr>
      </p:pic>
    </p:spTree>
    <p:extLst>
      <p:ext uri="{BB962C8B-B14F-4D97-AF65-F5344CB8AC3E}">
        <p14:creationId xmlns:p14="http://schemas.microsoft.com/office/powerpoint/2010/main" val="4942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7"/>
                                        </p:tgtEl>
                                      </p:cBhvr>
                                    </p:cmd>
                                  </p:childTnLst>
                                </p:cTn>
                              </p:par>
                            </p:childTnLst>
                          </p:cTn>
                        </p:par>
                      </p:childTnLst>
                    </p:cTn>
                  </p:par>
                </p:childTnLst>
              </p:cTn>
              <p:nextCondLst>
                <p:cond evt="onClick" delay="0">
                  <p:tgtEl>
                    <p:spTgt spid="77"/>
                  </p:tgtEl>
                </p:cond>
              </p:nextCondLst>
            </p:seq>
            <p:video>
              <p:cMediaNode vol="80000">
                <p:cTn id="12" fill="hold" display="0">
                  <p:stCondLst>
                    <p:cond delay="indefinite"/>
                  </p:stCondLst>
                </p:cTn>
                <p:tgtEl>
                  <p:spTgt spid="7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1438"/>
            <a:ext cx="10515600" cy="1325563"/>
          </a:xfrm>
        </p:spPr>
        <p:txBody>
          <a:bodyPr>
            <a:normAutofit fontScale="90000"/>
          </a:bodyPr>
          <a:lstStyle/>
          <a:p>
            <a:pPr algn="ctr"/>
            <a:r>
              <a:rPr lang="en-US" b="1" dirty="0" smtClean="0"/>
              <a:t>HYPERSONIC FLUID STRUCTURE INTERACTION (FSI): WHY IS IT A TIMELY TOPIC FOR A FUTURE WORKSHOP?</a:t>
            </a:r>
            <a:br>
              <a:rPr lang="en-US" b="1" dirty="0" smtClean="0"/>
            </a:br>
            <a:r>
              <a:rPr lang="en-US" sz="3100" b="1" dirty="0" smtClean="0"/>
              <a:t>Earl Dowell, Duke University</a:t>
            </a:r>
            <a:r>
              <a:rPr lang="en-US" sz="3600" dirty="0" smtClean="0"/>
              <a:t/>
            </a:r>
            <a:br>
              <a:rPr lang="en-US" sz="3600" dirty="0" smtClean="0"/>
            </a:br>
            <a:endParaRPr lang="en-US" dirty="0"/>
          </a:p>
        </p:txBody>
      </p:sp>
      <p:sp>
        <p:nvSpPr>
          <p:cNvPr id="3" name="Content Placeholder 2"/>
          <p:cNvSpPr>
            <a:spLocks noGrp="1"/>
          </p:cNvSpPr>
          <p:nvPr>
            <p:ph idx="1"/>
          </p:nvPr>
        </p:nvSpPr>
        <p:spPr>
          <a:xfrm>
            <a:off x="838200" y="2359025"/>
            <a:ext cx="10515600" cy="4351338"/>
          </a:xfrm>
        </p:spPr>
        <p:txBody>
          <a:bodyPr>
            <a:normAutofit fontScale="70000" lnSpcReduction="20000"/>
          </a:bodyPr>
          <a:lstStyle/>
          <a:p>
            <a:pPr marL="0" indent="0">
              <a:buNone/>
            </a:pPr>
            <a:r>
              <a:rPr lang="en-US" b="1" i="1" dirty="0" smtClean="0"/>
              <a:t>FIVE </a:t>
            </a:r>
            <a:r>
              <a:rPr lang="en-US" b="1" i="1" dirty="0"/>
              <a:t>RECENT, CURRENT AND PLANNED WIND TUNNEL </a:t>
            </a:r>
            <a:r>
              <a:rPr lang="en-US" b="1" i="1" dirty="0" smtClean="0"/>
              <a:t>EXPERIMENTS</a:t>
            </a:r>
            <a:r>
              <a:rPr lang="en-US" dirty="0"/>
              <a:t/>
            </a:r>
            <a:br>
              <a:rPr lang="en-US" dirty="0"/>
            </a:br>
            <a:endParaRPr lang="en-US" dirty="0"/>
          </a:p>
          <a:p>
            <a:r>
              <a:rPr lang="en-US" dirty="0"/>
              <a:t>         AFRL/AEDC (MIKE SPOTTSWOOD)/ BUCKLED PANEL IN A HYPERSONIC FLOW LEADS TO INCREASED AERODYNAMIC </a:t>
            </a:r>
            <a:r>
              <a:rPr lang="en-US" dirty="0" smtClean="0"/>
              <a:t>HEATING</a:t>
            </a:r>
            <a:endParaRPr lang="en-US" dirty="0"/>
          </a:p>
          <a:p>
            <a:r>
              <a:rPr lang="en-US" dirty="0"/>
              <a:t>         SANDIA (KATYA CASPER)/ CURVED PANEL ON A CONE EXCITED BY TURBULENT BOUNDARY LAYER PRESSURES </a:t>
            </a:r>
          </a:p>
          <a:p>
            <a:r>
              <a:rPr lang="en-US" dirty="0"/>
              <a:t>         MARYLAND/LANGLEY RESEARCH CENTER (STUART LAURENCE)/ ALL CLAMPED PANEL EXCITED BY SHOCK WAVE BOUNDARY LAYER </a:t>
            </a:r>
            <a:r>
              <a:rPr lang="en-US" dirty="0" smtClean="0"/>
              <a:t>INTERACTION</a:t>
            </a:r>
            <a:endParaRPr lang="en-US" dirty="0"/>
          </a:p>
          <a:p>
            <a:r>
              <a:rPr lang="en-US" dirty="0"/>
              <a:t>         NORTH CAROLINA STATE (VENKAT NARAYANASWAMY)/ PLATES UNDER OSCILLATING SHOCK </a:t>
            </a:r>
            <a:r>
              <a:rPr lang="en-US" dirty="0" smtClean="0"/>
              <a:t>LOADS</a:t>
            </a:r>
            <a:endParaRPr lang="en-US" dirty="0"/>
          </a:p>
          <a:p>
            <a:r>
              <a:rPr lang="en-US" dirty="0"/>
              <a:t>         UNIVERSITY OF NEW SOUTH WALES (ANDREW NEELY)/ FLUTTER AND LIMIT CYCLES OF CANTILEVERED (</a:t>
            </a:r>
            <a:r>
              <a:rPr lang="en-US" i="1" dirty="0"/>
              <a:t>FLEXIBLE CONTROL SURFACE</a:t>
            </a:r>
            <a:r>
              <a:rPr lang="en-US" dirty="0"/>
              <a:t>) AND CLAMPED (</a:t>
            </a:r>
            <a:r>
              <a:rPr lang="en-US" i="1" dirty="0"/>
              <a:t>SKIN</a:t>
            </a:r>
            <a:r>
              <a:rPr lang="en-US" dirty="0"/>
              <a:t>) PLATES</a:t>
            </a:r>
          </a:p>
          <a:p>
            <a:pPr marL="0" indent="0">
              <a:buNone/>
            </a:pPr>
            <a:endParaRPr lang="en-US" dirty="0"/>
          </a:p>
          <a:p>
            <a:pPr marL="0" indent="0">
              <a:buNone/>
            </a:pPr>
            <a:r>
              <a:rPr lang="en-US" b="1" dirty="0"/>
              <a:t>INDIVIDUALLY AND COLLECTIVELY THESE WIND TUNNEL EXPERIMENTS PROVIDE OPPORTUNITIES FOR USING COMPUTATIONAL MODELS TO DESIGN AND CORRELATE WITH EXPERIMENTS</a:t>
            </a:r>
            <a:endParaRPr lang="en-US" dirty="0"/>
          </a:p>
          <a:p>
            <a:endParaRPr lang="en-US" dirty="0"/>
          </a:p>
        </p:txBody>
      </p:sp>
    </p:spTree>
    <p:extLst>
      <p:ext uri="{BB962C8B-B14F-4D97-AF65-F5344CB8AC3E}">
        <p14:creationId xmlns:p14="http://schemas.microsoft.com/office/powerpoint/2010/main" val="4159137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1774824" y="332657"/>
            <a:ext cx="8641656"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0" bIns="0">
            <a:spAutoFit/>
          </a:bodyPr>
          <a:lstStyle/>
          <a:p>
            <a:pPr fontAlgn="base">
              <a:spcBef>
                <a:spcPct val="15000"/>
              </a:spcBef>
              <a:spcAft>
                <a:spcPct val="0"/>
              </a:spcAft>
              <a:buSzPct val="90000"/>
              <a:defRPr/>
            </a:pPr>
            <a:r>
              <a:rPr lang="de-DE" sz="2000" dirty="0">
                <a:solidFill>
                  <a:srgbClr val="000000">
                    <a:lumMod val="65000"/>
                    <a:lumOff val="35000"/>
                  </a:srgbClr>
                </a:solidFill>
                <a:latin typeface="Arial"/>
                <a:cs typeface="Arial"/>
              </a:rPr>
              <a:t>An aeroelastically </a:t>
            </a:r>
            <a:r>
              <a:rPr lang="en-US" sz="2000" dirty="0">
                <a:solidFill>
                  <a:srgbClr val="000000">
                    <a:lumMod val="65000"/>
                    <a:lumOff val="35000"/>
                  </a:srgbClr>
                </a:solidFill>
                <a:latin typeface="Arial"/>
                <a:cs typeface="Arial"/>
              </a:rPr>
              <a:t>tailored, highly flexible wing for collaborative testing</a:t>
            </a:r>
            <a:br>
              <a:rPr lang="en-US" sz="2000" dirty="0">
                <a:solidFill>
                  <a:srgbClr val="000000">
                    <a:lumMod val="65000"/>
                    <a:lumOff val="35000"/>
                  </a:srgbClr>
                </a:solidFill>
                <a:latin typeface="Arial"/>
                <a:cs typeface="Arial"/>
              </a:rPr>
            </a:br>
            <a:r>
              <a:rPr lang="en-US" sz="2000" dirty="0">
                <a:solidFill>
                  <a:srgbClr val="000000">
                    <a:lumMod val="65000"/>
                    <a:lumOff val="35000"/>
                  </a:srgbClr>
                </a:solidFill>
                <a:latin typeface="Arial"/>
                <a:cs typeface="Arial"/>
              </a:rPr>
              <a:t>(Summary)</a:t>
            </a:r>
            <a:endParaRPr lang="de-DE" sz="2000" dirty="0">
              <a:solidFill>
                <a:srgbClr val="000000">
                  <a:lumMod val="65000"/>
                  <a:lumOff val="35000"/>
                </a:srgbClr>
              </a:solidFill>
              <a:latin typeface="Arial"/>
              <a:cs typeface="Arial"/>
            </a:endParaRPr>
          </a:p>
        </p:txBody>
      </p:sp>
      <p:sp>
        <p:nvSpPr>
          <p:cNvPr id="31" name="TextBox 2"/>
          <p:cNvSpPr txBox="1"/>
          <p:nvPr/>
        </p:nvSpPr>
        <p:spPr>
          <a:xfrm>
            <a:off x="1775520" y="1014403"/>
            <a:ext cx="8640960" cy="5586145"/>
          </a:xfrm>
          <a:prstGeom prst="rect">
            <a:avLst/>
          </a:prstGeom>
          <a:noFill/>
        </p:spPr>
        <p:txBody>
          <a:bodyPr wrap="square" rtlCol="0">
            <a:spAutoFit/>
          </a:bodyPr>
          <a:lstStyle/>
          <a:p>
            <a:pPr fontAlgn="base">
              <a:spcBef>
                <a:spcPct val="0"/>
              </a:spcBef>
              <a:spcAft>
                <a:spcPct val="0"/>
              </a:spcAft>
            </a:pPr>
            <a:r>
              <a:rPr lang="de-DE" sz="1600" dirty="0">
                <a:solidFill>
                  <a:srgbClr val="000000"/>
                </a:solidFill>
                <a:latin typeface="Arial"/>
                <a:cs typeface="Arial"/>
              </a:rPr>
              <a:t>DLR </a:t>
            </a:r>
            <a:r>
              <a:rPr lang="de-DE" sz="1600" dirty="0" err="1">
                <a:solidFill>
                  <a:srgbClr val="000000"/>
                </a:solidFill>
                <a:latin typeface="Arial"/>
                <a:cs typeface="Arial"/>
              </a:rPr>
              <a:t>idea</a:t>
            </a:r>
            <a:r>
              <a:rPr lang="de-DE" sz="1600" dirty="0">
                <a:solidFill>
                  <a:srgbClr val="000000"/>
                </a:solidFill>
                <a:latin typeface="Arial"/>
                <a:cs typeface="Arial"/>
              </a:rPr>
              <a:t> </a:t>
            </a:r>
            <a:r>
              <a:rPr lang="de-DE" sz="1600" dirty="0" err="1">
                <a:solidFill>
                  <a:srgbClr val="000000"/>
                </a:solidFill>
                <a:latin typeface="Arial"/>
                <a:cs typeface="Arial"/>
              </a:rPr>
              <a:t>for</a:t>
            </a:r>
            <a:r>
              <a:rPr lang="de-DE" sz="1600" dirty="0">
                <a:solidFill>
                  <a:srgbClr val="000000"/>
                </a:solidFill>
                <a:latin typeface="Arial"/>
                <a:cs typeface="Arial"/>
              </a:rPr>
              <a:t> a </a:t>
            </a:r>
            <a:r>
              <a:rPr lang="de-DE" sz="1600" dirty="0" err="1">
                <a:solidFill>
                  <a:srgbClr val="000000"/>
                </a:solidFill>
                <a:latin typeface="Arial"/>
                <a:cs typeface="Arial"/>
              </a:rPr>
              <a:t>common</a:t>
            </a:r>
            <a:r>
              <a:rPr lang="de-DE" sz="1600" dirty="0">
                <a:solidFill>
                  <a:srgbClr val="000000"/>
                </a:solidFill>
                <a:latin typeface="Arial"/>
                <a:cs typeface="Arial"/>
              </a:rPr>
              <a:t> AePW-3 </a:t>
            </a:r>
            <a:r>
              <a:rPr lang="de-DE" sz="1600" dirty="0" err="1">
                <a:solidFill>
                  <a:srgbClr val="000000"/>
                </a:solidFill>
                <a:latin typeface="Arial"/>
                <a:cs typeface="Arial"/>
              </a:rPr>
              <a:t>activity</a:t>
            </a:r>
            <a:r>
              <a:rPr lang="de-DE" sz="1600" dirty="0">
                <a:solidFill>
                  <a:srgbClr val="000000"/>
                </a:solidFill>
                <a:latin typeface="Arial"/>
                <a:cs typeface="Arial"/>
              </a:rPr>
              <a:t>: </a:t>
            </a:r>
            <a:r>
              <a:rPr lang="de-DE" sz="1600" dirty="0">
                <a:solidFill>
                  <a:srgbClr val="FF0000"/>
                </a:solidFill>
                <a:latin typeface="Arial"/>
                <a:cs typeface="Arial"/>
              </a:rPr>
              <a:t>Collaborative design and </a:t>
            </a:r>
            <a:r>
              <a:rPr lang="de-DE" sz="1600" dirty="0" err="1">
                <a:solidFill>
                  <a:srgbClr val="FF0000"/>
                </a:solidFill>
                <a:latin typeface="Arial"/>
                <a:cs typeface="Arial"/>
              </a:rPr>
              <a:t>testing</a:t>
            </a:r>
            <a:r>
              <a:rPr lang="de-DE" sz="1600" dirty="0">
                <a:solidFill>
                  <a:srgbClr val="FF0000"/>
                </a:solidFill>
                <a:latin typeface="Arial"/>
                <a:cs typeface="Arial"/>
              </a:rPr>
              <a:t> of a </a:t>
            </a:r>
            <a:r>
              <a:rPr lang="de-DE" sz="1600" dirty="0" err="1">
                <a:solidFill>
                  <a:srgbClr val="FF0000"/>
                </a:solidFill>
                <a:latin typeface="Arial"/>
                <a:cs typeface="Arial"/>
              </a:rPr>
              <a:t>highly</a:t>
            </a:r>
            <a:r>
              <a:rPr lang="de-DE" sz="1600" dirty="0">
                <a:solidFill>
                  <a:srgbClr val="FF0000"/>
                </a:solidFill>
                <a:latin typeface="Arial"/>
                <a:cs typeface="Arial"/>
              </a:rPr>
              <a:t> flexible, aeroelastically </a:t>
            </a:r>
            <a:r>
              <a:rPr lang="de-DE" sz="1600" dirty="0" err="1">
                <a:solidFill>
                  <a:srgbClr val="FF0000"/>
                </a:solidFill>
                <a:latin typeface="Arial"/>
                <a:cs typeface="Arial"/>
              </a:rPr>
              <a:t>tailored</a:t>
            </a:r>
            <a:r>
              <a:rPr lang="de-DE" sz="1600" dirty="0">
                <a:solidFill>
                  <a:srgbClr val="FF0000"/>
                </a:solidFill>
                <a:latin typeface="Arial"/>
                <a:cs typeface="Arial"/>
              </a:rPr>
              <a:t> </a:t>
            </a:r>
            <a:r>
              <a:rPr lang="de-DE" sz="1600" dirty="0" err="1">
                <a:solidFill>
                  <a:srgbClr val="FF0000"/>
                </a:solidFill>
                <a:latin typeface="Arial"/>
                <a:cs typeface="Arial"/>
              </a:rPr>
              <a:t>wing</a:t>
            </a:r>
            <a:endParaRPr lang="de-DE" sz="1600" dirty="0">
              <a:solidFill>
                <a:srgbClr val="000000"/>
              </a:solidFill>
              <a:latin typeface="Arial"/>
              <a:cs typeface="Arial"/>
            </a:endParaRPr>
          </a:p>
          <a:p>
            <a:pPr marL="176213" fontAlgn="base">
              <a:spcBef>
                <a:spcPts val="600"/>
              </a:spcBef>
              <a:spcAft>
                <a:spcPct val="0"/>
              </a:spcAft>
            </a:pPr>
            <a:r>
              <a:rPr lang="de-DE" sz="1600" dirty="0">
                <a:solidFill>
                  <a:srgbClr val="000000"/>
                </a:solidFill>
                <a:latin typeface="Arial"/>
                <a:cs typeface="Arial"/>
              </a:rPr>
              <a:t>Goals:</a:t>
            </a:r>
          </a:p>
          <a:p>
            <a:pPr marL="452438" indent="-276225" fontAlgn="base">
              <a:spcBef>
                <a:spcPts val="1200"/>
              </a:spcBef>
              <a:spcAft>
                <a:spcPct val="0"/>
              </a:spcAft>
              <a:buFont typeface="Arial" panose="020B0604020202020204" pitchFamily="34" charset="0"/>
              <a:buChar char="•"/>
            </a:pPr>
            <a:r>
              <a:rPr lang="de-DE" sz="1600" dirty="0" err="1">
                <a:solidFill>
                  <a:srgbClr val="000000"/>
                </a:solidFill>
                <a:latin typeface="Arial"/>
                <a:cs typeface="Arial"/>
              </a:rPr>
              <a:t>Cost</a:t>
            </a:r>
            <a:r>
              <a:rPr lang="de-DE" sz="1600" dirty="0">
                <a:solidFill>
                  <a:srgbClr val="000000"/>
                </a:solidFill>
                <a:latin typeface="Arial"/>
                <a:cs typeface="Arial"/>
              </a:rPr>
              <a:t> </a:t>
            </a:r>
            <a:r>
              <a:rPr lang="de-DE" sz="1600" dirty="0" err="1">
                <a:solidFill>
                  <a:srgbClr val="000000"/>
                </a:solidFill>
                <a:latin typeface="Arial"/>
                <a:cs typeface="Arial"/>
              </a:rPr>
              <a:t>effective</a:t>
            </a:r>
            <a:r>
              <a:rPr lang="de-DE" sz="1600" dirty="0">
                <a:solidFill>
                  <a:srgbClr val="000000"/>
                </a:solidFill>
                <a:latin typeface="Arial"/>
                <a:cs typeface="Arial"/>
              </a:rPr>
              <a:t> </a:t>
            </a:r>
            <a:r>
              <a:rPr lang="de-DE" sz="1600" dirty="0" err="1">
                <a:solidFill>
                  <a:srgbClr val="000000"/>
                </a:solidFill>
                <a:latin typeface="Arial"/>
                <a:cs typeface="Arial"/>
              </a:rPr>
              <a:t>wing</a:t>
            </a:r>
            <a:r>
              <a:rPr lang="de-DE" sz="1600" dirty="0">
                <a:solidFill>
                  <a:srgbClr val="000000"/>
                </a:solidFill>
                <a:latin typeface="Arial"/>
                <a:cs typeface="Arial"/>
              </a:rPr>
              <a:t>, </a:t>
            </a:r>
            <a:r>
              <a:rPr lang="de-DE" sz="1600" dirty="0" err="1">
                <a:solidFill>
                  <a:srgbClr val="000000"/>
                </a:solidFill>
                <a:latin typeface="Arial"/>
                <a:cs typeface="Arial"/>
              </a:rPr>
              <a:t>reproducable</a:t>
            </a:r>
            <a:r>
              <a:rPr lang="de-DE" sz="1600" dirty="0">
                <a:solidFill>
                  <a:srgbClr val="000000"/>
                </a:solidFill>
                <a:latin typeface="Arial"/>
                <a:cs typeface="Arial"/>
              </a:rPr>
              <a:t>, </a:t>
            </a:r>
            <a:r>
              <a:rPr lang="de-DE" sz="1600" dirty="0" err="1">
                <a:solidFill>
                  <a:srgbClr val="000000"/>
                </a:solidFill>
                <a:latin typeface="Arial"/>
                <a:cs typeface="Arial"/>
              </a:rPr>
              <a:t>collaborative</a:t>
            </a:r>
            <a:r>
              <a:rPr lang="de-DE" sz="1600" dirty="0">
                <a:solidFill>
                  <a:srgbClr val="000000"/>
                </a:solidFill>
                <a:latin typeface="Arial"/>
                <a:cs typeface="Arial"/>
              </a:rPr>
              <a:t> design </a:t>
            </a:r>
            <a:r>
              <a:rPr lang="de-DE" sz="1600" dirty="0" err="1">
                <a:solidFill>
                  <a:srgbClr val="000000"/>
                </a:solidFill>
                <a:latin typeface="Arial"/>
                <a:cs typeface="Arial"/>
              </a:rPr>
              <a:t>and</a:t>
            </a:r>
            <a:r>
              <a:rPr lang="de-DE" sz="1600" dirty="0">
                <a:solidFill>
                  <a:srgbClr val="000000"/>
                </a:solidFill>
                <a:latin typeface="Arial"/>
                <a:cs typeface="Arial"/>
              </a:rPr>
              <a:t> </a:t>
            </a:r>
            <a:r>
              <a:rPr lang="de-DE" sz="1600" dirty="0" err="1">
                <a:solidFill>
                  <a:srgbClr val="000000"/>
                </a:solidFill>
                <a:latin typeface="Arial"/>
                <a:cs typeface="Arial"/>
              </a:rPr>
              <a:t>testing</a:t>
            </a:r>
            <a:r>
              <a:rPr lang="de-DE" sz="1600" dirty="0">
                <a:solidFill>
                  <a:srgbClr val="000000"/>
                </a:solidFill>
                <a:latin typeface="Arial"/>
                <a:cs typeface="Arial"/>
              </a:rPr>
              <a:t> </a:t>
            </a:r>
          </a:p>
          <a:p>
            <a:pPr marL="176213" fontAlgn="base">
              <a:spcBef>
                <a:spcPts val="600"/>
              </a:spcBef>
              <a:spcAft>
                <a:spcPct val="0"/>
              </a:spcAft>
            </a:pPr>
            <a:r>
              <a:rPr lang="de-DE" sz="1600" dirty="0">
                <a:solidFill>
                  <a:srgbClr val="000000"/>
                </a:solidFill>
                <a:latin typeface="Arial"/>
                <a:cs typeface="Arial"/>
              </a:rPr>
              <a:t>Wing:</a:t>
            </a:r>
          </a:p>
          <a:p>
            <a:pPr marL="452438" indent="-276225" fontAlgn="base">
              <a:spcBef>
                <a:spcPts val="600"/>
              </a:spcBef>
              <a:spcAft>
                <a:spcPct val="0"/>
              </a:spcAft>
              <a:buFont typeface="Arial" panose="020B0604020202020204" pitchFamily="34" charset="0"/>
              <a:buChar char="•"/>
            </a:pPr>
            <a:r>
              <a:rPr lang="de-DE" sz="1600" dirty="0">
                <a:solidFill>
                  <a:srgbClr val="000000"/>
                </a:solidFill>
                <a:latin typeface="Arial"/>
                <a:cs typeface="Arial"/>
              </a:rPr>
              <a:t>Span &lt; 1.80 </a:t>
            </a:r>
            <a:r>
              <a:rPr lang="de-DE" sz="1600" dirty="0" err="1">
                <a:solidFill>
                  <a:srgbClr val="000000"/>
                </a:solidFill>
                <a:latin typeface="Arial"/>
                <a:cs typeface="Arial"/>
              </a:rPr>
              <a:t>meters</a:t>
            </a:r>
            <a:endParaRPr lang="de-DE" sz="1600" dirty="0">
              <a:solidFill>
                <a:srgbClr val="000000"/>
              </a:solidFill>
              <a:latin typeface="Arial"/>
              <a:cs typeface="Arial"/>
            </a:endParaRP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High subsonic flow speed (isentropic flow) - 3D Panel, VLM, DLM, CFD</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Fiber reinforced plastic design, Flaps actuated by electric RC-servos, Instrumentation depending on physical effects to be monitored</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Several models with varying stiffness, tailoring, are easily build out of the </a:t>
            </a:r>
            <a:r>
              <a:rPr lang="en-US" sz="1600" dirty="0" err="1">
                <a:solidFill>
                  <a:srgbClr val="000000"/>
                </a:solidFill>
                <a:latin typeface="Arial"/>
                <a:cs typeface="Arial"/>
              </a:rPr>
              <a:t>mould</a:t>
            </a:r>
            <a:endParaRPr lang="en-US" sz="1600" dirty="0">
              <a:solidFill>
                <a:srgbClr val="000000"/>
              </a:solidFill>
              <a:latin typeface="Arial"/>
              <a:cs typeface="Arial"/>
            </a:endParaRPr>
          </a:p>
          <a:p>
            <a:pPr marL="176213" fontAlgn="base">
              <a:spcBef>
                <a:spcPts val="600"/>
              </a:spcBef>
              <a:spcAft>
                <a:spcPct val="0"/>
              </a:spcAft>
            </a:pPr>
            <a:r>
              <a:rPr lang="en-US" sz="1600" dirty="0" err="1">
                <a:solidFill>
                  <a:srgbClr val="000000"/>
                </a:solidFill>
                <a:latin typeface="Arial"/>
                <a:cs typeface="Arial"/>
              </a:rPr>
              <a:t>Aeroelastic</a:t>
            </a:r>
            <a:r>
              <a:rPr lang="en-US" sz="1600" dirty="0">
                <a:solidFill>
                  <a:srgbClr val="000000"/>
                </a:solidFill>
                <a:latin typeface="Arial"/>
                <a:cs typeface="Arial"/>
              </a:rPr>
              <a:t> effects to address?</a:t>
            </a:r>
          </a:p>
          <a:p>
            <a:pPr marL="452438" indent="-276225" fontAlgn="base">
              <a:spcBef>
                <a:spcPts val="1200"/>
              </a:spcBef>
              <a:spcAft>
                <a:spcPct val="0"/>
              </a:spcAft>
              <a:buFont typeface="Arial" panose="020B0604020202020204" pitchFamily="34" charset="0"/>
              <a:buChar char="•"/>
            </a:pPr>
            <a:r>
              <a:rPr lang="en-US" sz="1600" dirty="0">
                <a:solidFill>
                  <a:srgbClr val="000000"/>
                </a:solidFill>
                <a:latin typeface="Arial"/>
                <a:cs typeface="Arial"/>
              </a:rPr>
              <a:t>Configuration complexity?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Flow field physics complexity?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Structural nonlinearities: Wing with high flexibility?</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Aerodynamic nonlinearities?</a:t>
            </a:r>
          </a:p>
          <a:p>
            <a:pPr marL="452438" indent="-276225" fontAlgn="base">
              <a:spcBef>
                <a:spcPts val="600"/>
              </a:spcBef>
              <a:spcAft>
                <a:spcPct val="0"/>
              </a:spcAft>
              <a:buFont typeface="Arial" panose="020B0604020202020204" pitchFamily="34" charset="0"/>
              <a:buChar char="•"/>
            </a:pPr>
            <a:r>
              <a:rPr lang="en-US" sz="1600" dirty="0">
                <a:solidFill>
                  <a:srgbClr val="000000"/>
                </a:solidFill>
                <a:latin typeface="Arial"/>
                <a:cs typeface="Arial"/>
              </a:rPr>
              <a:t>Closed-loop system with gust generator?</a:t>
            </a:r>
          </a:p>
          <a:p>
            <a:pPr marL="452438" indent="-276225" fontAlgn="base">
              <a:spcBef>
                <a:spcPts val="600"/>
              </a:spcBef>
              <a:spcAft>
                <a:spcPct val="0"/>
              </a:spcAft>
              <a:buFont typeface="Arial" panose="020B0604020202020204" pitchFamily="34" charset="0"/>
              <a:buChar char="•"/>
            </a:pPr>
            <a:endParaRPr lang="de-DE" sz="1600" dirty="0">
              <a:solidFill>
                <a:srgbClr val="000000"/>
              </a:solidFill>
              <a:latin typeface="Arial"/>
              <a:cs typeface="Aria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33570" r="33215"/>
          <a:stretch/>
        </p:blipFill>
        <p:spPr>
          <a:xfrm>
            <a:off x="7079455" y="4424358"/>
            <a:ext cx="3346550" cy="2223815"/>
          </a:xfrm>
          <a:prstGeom prst="rect">
            <a:avLst/>
          </a:prstGeom>
        </p:spPr>
      </p:pic>
    </p:spTree>
    <p:extLst>
      <p:ext uri="{BB962C8B-B14F-4D97-AF65-F5344CB8AC3E}">
        <p14:creationId xmlns:p14="http://schemas.microsoft.com/office/powerpoint/2010/main" val="322154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Line"/>
          <p:cNvSpPr/>
          <p:nvPr/>
        </p:nvSpPr>
        <p:spPr>
          <a:xfrm>
            <a:off x="1981200" y="1371600"/>
            <a:ext cx="8229600" cy="1588"/>
          </a:xfrm>
          <a:prstGeom prst="line">
            <a:avLst/>
          </a:prstGeom>
          <a:ln w="38100">
            <a:solidFill>
              <a:srgbClr val="BD8B28"/>
            </a:solidFill>
          </a:ln>
          <a:effectLst>
            <a:outerShdw blurRad="38100" dist="19999" dir="5400000" rotWithShape="0">
              <a:srgbClr val="000000">
                <a:alpha val="38000"/>
              </a:srgbClr>
            </a:outerShdw>
          </a:effectLst>
        </p:spPr>
        <p:txBody>
          <a:bodyPr lIns="0" tIns="0" rIns="0" bIns="0"/>
          <a:lstStyle/>
          <a:p>
            <a:pPr defTabSz="457200" hangingPunct="0">
              <a:defRPr sz="1200">
                <a:uFillTx/>
              </a:defRPr>
            </a:pPr>
            <a:endParaRPr sz="1200" kern="0">
              <a:solidFill>
                <a:srgbClr val="000000"/>
              </a:solidFill>
              <a:latin typeface="Helvetica"/>
              <a:cs typeface="Helvetica"/>
              <a:sym typeface="Helvetica"/>
            </a:endParaRPr>
          </a:p>
        </p:txBody>
      </p:sp>
      <p:sp>
        <p:nvSpPr>
          <p:cNvPr id="51" name="Line"/>
          <p:cNvSpPr/>
          <p:nvPr/>
        </p:nvSpPr>
        <p:spPr>
          <a:xfrm flipH="1">
            <a:off x="2915891" y="6529389"/>
            <a:ext cx="7040911" cy="33894"/>
          </a:xfrm>
          <a:prstGeom prst="line">
            <a:avLst/>
          </a:prstGeom>
          <a:ln w="12700">
            <a:solidFill>
              <a:srgbClr val="BD8B28"/>
            </a:solidFill>
          </a:ln>
          <a:effectLst>
            <a:outerShdw blurRad="38100" dist="19999" dir="5400000" rotWithShape="0">
              <a:srgbClr val="000000">
                <a:alpha val="38000"/>
              </a:srgbClr>
            </a:outerShdw>
          </a:effectLst>
        </p:spPr>
        <p:txBody>
          <a:bodyPr lIns="0" tIns="0" rIns="0" bIns="0"/>
          <a:lstStyle/>
          <a:p>
            <a:pPr defTabSz="457200" hangingPunct="0">
              <a:defRPr sz="1200">
                <a:uFillTx/>
              </a:defRPr>
            </a:pPr>
            <a:endParaRPr sz="1200" kern="0">
              <a:solidFill>
                <a:srgbClr val="000000"/>
              </a:solidFill>
              <a:latin typeface="Helvetica"/>
              <a:cs typeface="Helvetica"/>
              <a:sym typeface="Helvetica"/>
            </a:endParaRPr>
          </a:p>
        </p:txBody>
      </p:sp>
      <p:sp>
        <p:nvSpPr>
          <p:cNvPr id="53" name="Experimental benchmark of a highly flexible wing"/>
          <p:cNvSpPr txBox="1">
            <a:spLocks noGrp="1"/>
          </p:cNvSpPr>
          <p:nvPr>
            <p:ph type="title"/>
          </p:nvPr>
        </p:nvSpPr>
        <p:spPr>
          <a:prstGeom prst="rect">
            <a:avLst/>
          </a:prstGeom>
        </p:spPr>
        <p:txBody>
          <a:bodyPr/>
          <a:lstStyle/>
          <a:p>
            <a:r>
              <a:t>Experimental benchmark of a highly flexible wing</a:t>
            </a:r>
          </a:p>
        </p:txBody>
      </p:sp>
      <p:sp>
        <p:nvSpPr>
          <p:cNvPr id="54" name="Goals:…"/>
          <p:cNvSpPr txBox="1">
            <a:spLocks noGrp="1"/>
          </p:cNvSpPr>
          <p:nvPr>
            <p:ph type="body" idx="1"/>
          </p:nvPr>
        </p:nvSpPr>
        <p:spPr>
          <a:xfrm>
            <a:off x="716280" y="1447800"/>
            <a:ext cx="8305892" cy="4464475"/>
          </a:xfrm>
          <a:prstGeom prst="rect">
            <a:avLst/>
          </a:prstGeom>
        </p:spPr>
        <p:txBody>
          <a:bodyPr>
            <a:noAutofit/>
          </a:bodyPr>
          <a:lstStyle/>
          <a:p>
            <a:pPr marL="147447" indent="-147447" defTabSz="196596">
              <a:spcBef>
                <a:spcPts val="300"/>
              </a:spcBef>
              <a:defRPr sz="1376"/>
            </a:pPr>
            <a:r>
              <a:rPr sz="1600" dirty="0"/>
              <a:t>Goals:</a:t>
            </a:r>
          </a:p>
          <a:p>
            <a:pPr marL="319468" lvl="1" indent="-122872" defTabSz="196596">
              <a:spcBef>
                <a:spcPts val="200"/>
              </a:spcBef>
              <a:defRPr sz="1204"/>
            </a:pPr>
            <a:r>
              <a:rPr sz="1600" dirty="0"/>
              <a:t>Generate a benchmark for static and dynamic (flutter) </a:t>
            </a:r>
            <a:r>
              <a:rPr sz="1600" dirty="0" err="1"/>
              <a:t>aeroelasticity</a:t>
            </a:r>
            <a:r>
              <a:rPr sz="1600" dirty="0"/>
              <a:t> of a very flexible wing. Will be used for validation of computational models and investigation of nonlinear </a:t>
            </a:r>
            <a:r>
              <a:rPr sz="1600" dirty="0" err="1"/>
              <a:t>aeroelastic</a:t>
            </a:r>
            <a:r>
              <a:rPr sz="1600" dirty="0"/>
              <a:t> phenomena.</a:t>
            </a:r>
          </a:p>
          <a:p>
            <a:pPr marL="319468" lvl="1" indent="-122872" defTabSz="196596">
              <a:spcBef>
                <a:spcPts val="200"/>
              </a:spcBef>
              <a:defRPr sz="1204"/>
            </a:pPr>
            <a:r>
              <a:rPr sz="1600" dirty="0"/>
              <a:t>Gain experience with novel </a:t>
            </a:r>
            <a:r>
              <a:rPr sz="1600" dirty="0" err="1"/>
              <a:t>aeroelastic</a:t>
            </a:r>
            <a:r>
              <a:rPr sz="1600" dirty="0"/>
              <a:t> measurement techniques (optical fibers and a motion tracking camera system)</a:t>
            </a:r>
          </a:p>
          <a:p>
            <a:pPr marL="147447" indent="-147447" defTabSz="196596">
              <a:spcBef>
                <a:spcPts val="300"/>
              </a:spcBef>
              <a:defRPr sz="1376"/>
            </a:pPr>
            <a:r>
              <a:rPr sz="1600" dirty="0"/>
              <a:t>Model:</a:t>
            </a:r>
          </a:p>
          <a:p>
            <a:pPr marL="319468" lvl="1" indent="-122872" defTabSz="196596">
              <a:spcBef>
                <a:spcPts val="200"/>
              </a:spcBef>
              <a:defRPr sz="1204"/>
            </a:pPr>
            <a:r>
              <a:rPr sz="1600" dirty="0"/>
              <a:t>Geometry:</a:t>
            </a:r>
          </a:p>
          <a:p>
            <a:pPr marL="491490" lvl="2" indent="-98298" defTabSz="196596">
              <a:spcBef>
                <a:spcPts val="200"/>
              </a:spcBef>
              <a:defRPr sz="1032"/>
            </a:pPr>
            <a:r>
              <a:rPr sz="1100" dirty="0"/>
              <a:t>Chord - 100 mm, span - 550 mm</a:t>
            </a:r>
          </a:p>
          <a:p>
            <a:pPr marL="491490" lvl="2" indent="-98298" defTabSz="196596">
              <a:spcBef>
                <a:spcPts val="200"/>
              </a:spcBef>
              <a:defRPr sz="1032"/>
            </a:pPr>
            <a:r>
              <a:rPr sz="1100" dirty="0"/>
              <a:t>Main spar: 550 X 60 X 2.5 mm, at the center-chord</a:t>
            </a:r>
          </a:p>
          <a:p>
            <a:pPr marL="491490" lvl="2" indent="-98298" defTabSz="196596">
              <a:spcBef>
                <a:spcPts val="200"/>
              </a:spcBef>
              <a:defRPr sz="1032"/>
            </a:pPr>
            <a:r>
              <a:rPr sz="1100" dirty="0"/>
              <a:t>Airfoil - NACA0018</a:t>
            </a:r>
          </a:p>
          <a:p>
            <a:pPr marL="491490" lvl="2" indent="-98298" defTabSz="196596">
              <a:spcBef>
                <a:spcPts val="200"/>
              </a:spcBef>
              <a:defRPr sz="1032"/>
            </a:pPr>
            <a:r>
              <a:rPr sz="1100" dirty="0"/>
              <a:t>Wing-tip rod for attaching weights</a:t>
            </a:r>
          </a:p>
          <a:p>
            <a:pPr marL="319468" lvl="1" indent="-122872" defTabSz="196596">
              <a:spcBef>
                <a:spcPts val="200"/>
              </a:spcBef>
              <a:defRPr sz="1204"/>
            </a:pPr>
            <a:r>
              <a:rPr sz="1600" dirty="0"/>
              <a:t>Materials:</a:t>
            </a:r>
          </a:p>
          <a:p>
            <a:pPr marL="491490" lvl="2" indent="-98298" defTabSz="196596">
              <a:spcBef>
                <a:spcPts val="200"/>
              </a:spcBef>
              <a:defRPr sz="1032"/>
            </a:pPr>
            <a:r>
              <a:rPr sz="1100" dirty="0"/>
              <a:t>Main spar - Aluminum 7075</a:t>
            </a:r>
          </a:p>
          <a:p>
            <a:pPr marL="491490" lvl="2" indent="-98298" defTabSz="196596">
              <a:spcBef>
                <a:spcPts val="200"/>
              </a:spcBef>
              <a:defRPr sz="1032"/>
            </a:pPr>
            <a:r>
              <a:rPr sz="1100" dirty="0"/>
              <a:t>Chassis - Nylon, PA12, 3D-printed</a:t>
            </a:r>
          </a:p>
          <a:p>
            <a:pPr marL="491490" lvl="2" indent="-98298" defTabSz="196596">
              <a:spcBef>
                <a:spcPts val="200"/>
              </a:spcBef>
              <a:defRPr sz="1032"/>
            </a:pPr>
            <a:r>
              <a:rPr sz="1100" dirty="0"/>
              <a:t>Cover - Foil (</a:t>
            </a:r>
            <a:r>
              <a:rPr sz="1100" dirty="0" err="1"/>
              <a:t>Oralight</a:t>
            </a:r>
            <a:r>
              <a:rPr sz="1100" dirty="0"/>
              <a:t>, or the like)</a:t>
            </a:r>
          </a:p>
          <a:p>
            <a:pPr marL="147447" indent="-147447" defTabSz="196596">
              <a:spcBef>
                <a:spcPts val="300"/>
              </a:spcBef>
              <a:defRPr sz="1376"/>
            </a:pPr>
            <a:r>
              <a:rPr sz="1600" dirty="0" err="1"/>
              <a:t>AePW</a:t>
            </a:r>
            <a:r>
              <a:rPr sz="1600" dirty="0"/>
              <a:t> benefits:</a:t>
            </a:r>
          </a:p>
          <a:p>
            <a:pPr marL="319468" lvl="1" indent="-122872" defTabSz="196596">
              <a:spcBef>
                <a:spcPts val="200"/>
              </a:spcBef>
              <a:defRPr sz="1204"/>
            </a:pPr>
            <a:r>
              <a:rPr sz="1600" dirty="0"/>
              <a:t>Simple, low-cost design. </a:t>
            </a:r>
          </a:p>
          <a:p>
            <a:pPr marL="319468" lvl="1" indent="-122872" defTabSz="196596">
              <a:spcBef>
                <a:spcPts val="200"/>
              </a:spcBef>
              <a:defRPr sz="1204"/>
            </a:pPr>
            <a:r>
              <a:rPr sz="1600" dirty="0"/>
              <a:t>Can be shared and tested in several wind-tunnels</a:t>
            </a:r>
          </a:p>
        </p:txBody>
      </p:sp>
      <p:sp>
        <p:nvSpPr>
          <p:cNvPr id="55" name="Slide Number"/>
          <p:cNvSpPr txBox="1">
            <a:spLocks noGrp="1"/>
          </p:cNvSpPr>
          <p:nvPr>
            <p:ph type="sldNum" sz="quarter" idx="2"/>
          </p:nvPr>
        </p:nvSpPr>
        <p:spPr>
          <a:xfrm>
            <a:off x="9946304" y="6459865"/>
            <a:ext cx="264496"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hangingPunct="0"/>
            <a:fld id="{86CB4B4D-7CA3-9044-876B-883B54F8677D}" type="slidenum">
              <a:rPr kern="0">
                <a:latin typeface="Helvetica"/>
                <a:cs typeface="Helvetica"/>
                <a:sym typeface="Helvetica"/>
              </a:rPr>
              <a:pPr defTabSz="457200" hangingPunct="0"/>
              <a:t>39</a:t>
            </a:fld>
            <a:endParaRPr kern="0">
              <a:latin typeface="Helvetica"/>
              <a:cs typeface="Helvetica"/>
              <a:sym typeface="Helvetica"/>
            </a:endParaRPr>
          </a:p>
        </p:txBody>
      </p:sp>
      <p:pic>
        <p:nvPicPr>
          <p:cNvPr id="56" name="Image" descr="Image"/>
          <p:cNvPicPr>
            <a:picLocks noChangeAspect="1"/>
          </p:cNvPicPr>
          <p:nvPr/>
        </p:nvPicPr>
        <p:blipFill>
          <a:blip r:embed="rId2">
            <a:extLst/>
          </a:blip>
          <a:stretch>
            <a:fillRect/>
          </a:stretch>
        </p:blipFill>
        <p:spPr>
          <a:xfrm>
            <a:off x="6096000" y="3138804"/>
            <a:ext cx="5395596" cy="3978276"/>
          </a:xfrm>
          <a:prstGeom prst="rect">
            <a:avLst/>
          </a:prstGeom>
          <a:ln w="12700">
            <a:miter lim="400000"/>
          </a:ln>
          <a:effectLst>
            <a:outerShdw blurRad="76200" dist="63500" dir="5400000" rotWithShape="0">
              <a:srgbClr val="000000">
                <a:alpha val="45000"/>
              </a:srgbClr>
            </a:outerShdw>
          </a:effectLst>
        </p:spPr>
      </p:pic>
      <p:pic>
        <p:nvPicPr>
          <p:cNvPr id="57" name="Image" descr="Image"/>
          <p:cNvPicPr>
            <a:picLocks noChangeAspect="1"/>
          </p:cNvPicPr>
          <p:nvPr/>
        </p:nvPicPr>
        <p:blipFill>
          <a:blip r:embed="rId3">
            <a:extLst/>
          </a:blip>
          <a:stretch>
            <a:fillRect/>
          </a:stretch>
        </p:blipFill>
        <p:spPr>
          <a:xfrm>
            <a:off x="5928361" y="3009552"/>
            <a:ext cx="3093812" cy="2320359"/>
          </a:xfrm>
          <a:prstGeom prst="rect">
            <a:avLst/>
          </a:prstGeom>
          <a:ln w="12700">
            <a:miter lim="400000"/>
          </a:ln>
        </p:spPr>
      </p:pic>
    </p:spTree>
    <p:extLst>
      <p:ext uri="{BB962C8B-B14F-4D97-AF65-F5344CB8AC3E}">
        <p14:creationId xmlns:p14="http://schemas.microsoft.com/office/powerpoint/2010/main" val="385139899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from Sept 12, 2019 </a:t>
            </a:r>
            <a:r>
              <a:rPr lang="en-US" dirty="0" err="1" smtClean="0"/>
              <a:t>Telecon</a:t>
            </a:r>
            <a:r>
              <a:rPr lang="en-US" dirty="0" smtClean="0"/>
              <a:t> (Page 3/3)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Working groups- ad hoc exploratory phase groups?</a:t>
            </a:r>
          </a:p>
          <a:p>
            <a:pPr lvl="1"/>
            <a:r>
              <a:rPr lang="en-US" dirty="0" smtClean="0"/>
              <a:t>Large Deformation Working Group tentative membership (Carlos to coordinate initial email):  Carlos </a:t>
            </a:r>
            <a:r>
              <a:rPr lang="en-US" dirty="0" err="1" smtClean="0"/>
              <a:t>Cesnik</a:t>
            </a:r>
            <a:r>
              <a:rPr lang="en-US" dirty="0" smtClean="0"/>
              <a:t>, Markus Ritter, Daniella </a:t>
            </a:r>
            <a:r>
              <a:rPr lang="en-US" dirty="0" err="1" smtClean="0"/>
              <a:t>Raveh</a:t>
            </a:r>
            <a:r>
              <a:rPr lang="en-US" dirty="0" smtClean="0"/>
              <a:t>, Jonathan Cooper, Earl Dowell, Kevin McHugh, Kai Bastos</a:t>
            </a:r>
          </a:p>
          <a:p>
            <a:pPr lvl="1"/>
            <a:r>
              <a:rPr lang="en-US" dirty="0" err="1" smtClean="0"/>
              <a:t>Hypersonics</a:t>
            </a:r>
            <a:r>
              <a:rPr lang="en-US" dirty="0" smtClean="0"/>
              <a:t> (Eric Blades to coordinate initial email):  Eric Blades, Adam </a:t>
            </a:r>
            <a:r>
              <a:rPr lang="en-US" dirty="0" err="1" smtClean="0"/>
              <a:t>Jirasek</a:t>
            </a:r>
            <a:r>
              <a:rPr lang="en-US" dirty="0" smtClean="0"/>
              <a:t>, Kevin McHugh, Kai Bastos, Earl Dowell)  Note that there may be interest from the High Fidelity CFD group.</a:t>
            </a:r>
          </a:p>
          <a:p>
            <a:pPr lvl="1"/>
            <a:r>
              <a:rPr lang="en-US" dirty="0" smtClean="0"/>
              <a:t>High angle of attack (Jen </a:t>
            </a:r>
            <a:r>
              <a:rPr lang="en-US" dirty="0" err="1" smtClean="0"/>
              <a:t>Heeg</a:t>
            </a:r>
            <a:r>
              <a:rPr lang="en-US" dirty="0" smtClean="0"/>
              <a:t> to coordinate initial email):  Jen Heeg, and all those who have taken the survey except Markus (who is the only one who didn’t select this as an area of interest)</a:t>
            </a:r>
          </a:p>
          <a:p>
            <a:r>
              <a:rPr lang="en-US" dirty="0" smtClean="0"/>
              <a:t>Expectations from these groups</a:t>
            </a:r>
          </a:p>
          <a:p>
            <a:pPr lvl="1"/>
            <a:r>
              <a:rPr lang="en-US" dirty="0" smtClean="0"/>
              <a:t>None?</a:t>
            </a:r>
          </a:p>
          <a:p>
            <a:pPr lvl="1"/>
            <a:r>
              <a:rPr lang="en-US" dirty="0" smtClean="0"/>
              <a:t>Item on the agenda of the next </a:t>
            </a:r>
            <a:r>
              <a:rPr lang="en-US" dirty="0" err="1" smtClean="0"/>
              <a:t>telecon</a:t>
            </a:r>
            <a:r>
              <a:rPr lang="en-US" dirty="0" smtClean="0"/>
              <a:t> to see if they have exceeded expectations</a:t>
            </a:r>
          </a:p>
          <a:p>
            <a:pPr lvl="1"/>
            <a:r>
              <a:rPr lang="en-US" dirty="0" smtClean="0"/>
              <a:t>Exchange emails or have discussions to try and find common ground, objectives, tests cases, other good things</a:t>
            </a:r>
            <a:endParaRPr lang="en-US" dirty="0"/>
          </a:p>
        </p:txBody>
      </p:sp>
    </p:spTree>
    <p:extLst>
      <p:ext uri="{BB962C8B-B14F-4D97-AF65-F5344CB8AC3E}">
        <p14:creationId xmlns:p14="http://schemas.microsoft.com/office/powerpoint/2010/main" val="64810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solidFill>
                  <a:srgbClr val="0D2B88"/>
                </a:solidFill>
              </a:rPr>
              <a:t>F16 LCO &amp; Nonlinear Damping; </a:t>
            </a:r>
            <a:endParaRPr lang="en-US" sz="2000" dirty="0"/>
          </a:p>
        </p:txBody>
      </p:sp>
      <p:sp>
        <p:nvSpPr>
          <p:cNvPr id="4" name="Footer Placeholder 3"/>
          <p:cNvSpPr>
            <a:spLocks noGrp="1"/>
          </p:cNvSpPr>
          <p:nvPr>
            <p:ph type="ftr" sz="quarter" idx="10"/>
          </p:nvPr>
        </p:nvSpPr>
        <p:spPr>
          <a:xfrm>
            <a:off x="1828800" y="6371166"/>
            <a:ext cx="72920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rPr>
              <a:t>Distribution A; Approved for public release; distribution unlimited, PA# 96TW-2019-0113</a:t>
            </a:r>
            <a:endParaRPr kumimoji="0" lang="en-US" sz="1200" b="1" i="0" u="none" strike="noStrike" kern="1200" cap="none" spc="0" normalizeH="0" baseline="0" noProof="0" dirty="0">
              <a:ln>
                <a:noFill/>
              </a:ln>
              <a:solidFill>
                <a:prstClr val="white">
                  <a:lumMod val="65000"/>
                </a:prstClr>
              </a:solidFill>
              <a:effectLst/>
              <a:uLnTx/>
              <a:uFillTx/>
              <a:latin typeface="Calibri" panose="020F0502020204030204"/>
              <a:ea typeface="+mn-ea"/>
              <a:cs typeface="Arial" pitchFamily="34" charset="0"/>
            </a:endParaRP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9A994-E1DD-42B5-A835-ABE7E5E9C2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2"/>
          <p:cNvSpPr txBox="1">
            <a:spLocks noChangeArrowheads="1"/>
          </p:cNvSpPr>
          <p:nvPr/>
        </p:nvSpPr>
        <p:spPr>
          <a:xfrm>
            <a:off x="2639616" y="0"/>
            <a:ext cx="6912768" cy="10527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D2B88"/>
              </a:solidFill>
              <a:effectLst/>
              <a:uLnTx/>
              <a:uFillTx/>
              <a:latin typeface="Arial" pitchFamily="34" charset="0"/>
              <a:ea typeface="+mn-ea"/>
              <a:cs typeface="Arial" pitchFamily="34" charset="0"/>
            </a:endParaRPr>
          </a:p>
        </p:txBody>
      </p:sp>
      <p:sp>
        <p:nvSpPr>
          <p:cNvPr id="15" name="TextBox 14">
            <a:extLst>
              <a:ext uri="{FF2B5EF4-FFF2-40B4-BE49-F238E27FC236}">
                <a16:creationId xmlns:a16="http://schemas.microsoft.com/office/drawing/2014/main" id="{9E369493-57E8-4AB2-B0A2-85BBDCF1081A}"/>
              </a:ext>
            </a:extLst>
          </p:cNvPr>
          <p:cNvSpPr txBox="1"/>
          <p:nvPr/>
        </p:nvSpPr>
        <p:spPr>
          <a:xfrm>
            <a:off x="607468" y="1230537"/>
            <a:ext cx="1089358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F-16 LCO: Aeroelastic instability that turns into LCO due to some nonlinearity in the system.</a:t>
            </a:r>
          </a:p>
        </p:txBody>
      </p:sp>
      <p:sp>
        <p:nvSpPr>
          <p:cNvPr id="7" name="TextBox 6">
            <a:extLst>
              <a:ext uri="{FF2B5EF4-FFF2-40B4-BE49-F238E27FC236}">
                <a16:creationId xmlns:a16="http://schemas.microsoft.com/office/drawing/2014/main" id="{2F66A825-536A-4289-9497-6A1816615973}"/>
              </a:ext>
            </a:extLst>
          </p:cNvPr>
          <p:cNvSpPr txBox="1"/>
          <p:nvPr/>
        </p:nvSpPr>
        <p:spPr>
          <a:xfrm>
            <a:off x="607468" y="2126963"/>
            <a:ext cx="1089358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Successful simulations of LCO on several wing/store configurations using ZONA Euler Unsteady Solver (ZEUS) with synthesized nonlinear damping.</a:t>
            </a:r>
          </a:p>
        </p:txBody>
      </p:sp>
      <p:sp>
        <p:nvSpPr>
          <p:cNvPr id="11" name="TextBox 10">
            <a:extLst>
              <a:ext uri="{FF2B5EF4-FFF2-40B4-BE49-F238E27FC236}">
                <a16:creationId xmlns:a16="http://schemas.microsoft.com/office/drawing/2014/main" id="{59F55B14-C98B-4385-A7AF-EB8B15811452}"/>
              </a:ext>
            </a:extLst>
          </p:cNvPr>
          <p:cNvSpPr txBox="1"/>
          <p:nvPr/>
        </p:nvSpPr>
        <p:spPr>
          <a:xfrm>
            <a:off x="607468" y="3454277"/>
            <a:ext cx="1089358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nonlinear damping in F-16 structure a fact or merely a figment of our imagination?</a:t>
            </a:r>
          </a:p>
        </p:txBody>
      </p:sp>
      <p:sp>
        <p:nvSpPr>
          <p:cNvPr id="12" name="TextBox 11">
            <a:extLst>
              <a:ext uri="{FF2B5EF4-FFF2-40B4-BE49-F238E27FC236}">
                <a16:creationId xmlns:a16="http://schemas.microsoft.com/office/drawing/2014/main" id="{1D3CC58A-06A0-409B-A8D5-14168A1A14E0}"/>
              </a:ext>
            </a:extLst>
          </p:cNvPr>
          <p:cNvSpPr txBox="1"/>
          <p:nvPr/>
        </p:nvSpPr>
        <p:spPr>
          <a:xfrm>
            <a:off x="607468" y="4350703"/>
            <a:ext cx="10893580"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Conducted ground vibration tests on three wing configurations using step-sine technique on a cantilevered wing.</a:t>
            </a:r>
          </a:p>
        </p:txBody>
      </p:sp>
      <p:sp>
        <p:nvSpPr>
          <p:cNvPr id="13" name="TextBox 12">
            <a:extLst>
              <a:ext uri="{FF2B5EF4-FFF2-40B4-BE49-F238E27FC236}">
                <a16:creationId xmlns:a16="http://schemas.microsoft.com/office/drawing/2014/main" id="{24765492-53D6-48BF-9523-2615359BB414}"/>
              </a:ext>
            </a:extLst>
          </p:cNvPr>
          <p:cNvSpPr txBox="1"/>
          <p:nvPr/>
        </p:nvSpPr>
        <p:spPr>
          <a:xfrm>
            <a:off x="607468" y="5247129"/>
            <a:ext cx="1104094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Processed data following the work of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Carrella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Ewins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with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correction.</a:t>
            </a:r>
          </a:p>
        </p:txBody>
      </p:sp>
      <p:sp>
        <p:nvSpPr>
          <p:cNvPr id="14" name="TextBox 13">
            <a:extLst>
              <a:ext uri="{FF2B5EF4-FFF2-40B4-BE49-F238E27FC236}">
                <a16:creationId xmlns:a16="http://schemas.microsoft.com/office/drawing/2014/main" id="{97E060B6-0B2A-4486-A81C-75B2D0ABC9B2}"/>
              </a:ext>
            </a:extLst>
          </p:cNvPr>
          <p:cNvSpPr txBox="1"/>
          <p:nvPr/>
        </p:nvSpPr>
        <p:spPr>
          <a:xfrm>
            <a:off x="607468" y="5712669"/>
            <a:ext cx="10893580"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Found quantifiable nonlinear damping in each configuration tested.</a:t>
            </a:r>
          </a:p>
        </p:txBody>
      </p:sp>
      <p:sp>
        <p:nvSpPr>
          <p:cNvPr id="3" name="TextBox 2">
            <a:extLst>
              <a:ext uri="{FF2B5EF4-FFF2-40B4-BE49-F238E27FC236}">
                <a16:creationId xmlns:a16="http://schemas.microsoft.com/office/drawing/2014/main" id="{1A3E698B-DFCA-41F8-9B04-6DB2AC1480E8}"/>
              </a:ext>
            </a:extLst>
          </p:cNvPr>
          <p:cNvSpPr txBox="1"/>
          <p:nvPr/>
        </p:nvSpPr>
        <p:spPr>
          <a:xfrm>
            <a:off x="8561580" y="708181"/>
            <a:ext cx="2475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2B88"/>
                </a:solidFill>
                <a:effectLst/>
                <a:uLnTx/>
                <a:uFillTx/>
                <a:latin typeface="Calibri" panose="020F0502020204030204"/>
                <a:ea typeface="+mn-ea"/>
                <a:cs typeface="+mn-cs"/>
              </a:rPr>
              <a:t>Sharma, </a:t>
            </a:r>
            <a:r>
              <a:rPr kumimoji="0" lang="en-US" sz="1800" b="0" i="0" u="none" strike="noStrike" kern="1200" cap="none" spc="0" normalizeH="0" baseline="0" noProof="0" dirty="0" err="1">
                <a:ln>
                  <a:noFill/>
                </a:ln>
                <a:solidFill>
                  <a:srgbClr val="0D2B88"/>
                </a:solidFill>
                <a:effectLst/>
                <a:uLnTx/>
                <a:uFillTx/>
                <a:latin typeface="Calibri" panose="020F0502020204030204"/>
                <a:ea typeface="+mn-ea"/>
                <a:cs typeface="+mn-cs"/>
              </a:rPr>
              <a:t>Reasor</a:t>
            </a:r>
            <a:r>
              <a:rPr kumimoji="0" lang="en-US" sz="1800" b="0" i="0" u="none" strike="noStrike" kern="1200" cap="none" spc="0" normalizeH="0" baseline="0" noProof="0" dirty="0">
                <a:ln>
                  <a:noFill/>
                </a:ln>
                <a:solidFill>
                  <a:srgbClr val="0D2B88"/>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D2B88"/>
                </a:solidFill>
                <a:effectLst/>
                <a:uLnTx/>
                <a:uFillTx/>
                <a:latin typeface="Calibri" panose="020F0502020204030204"/>
                <a:ea typeface="+mn-ea"/>
                <a:cs typeface="+mn-cs"/>
              </a:rPr>
              <a:t>Denegri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USAFA Workshop Interests, (Adam </a:t>
            </a:r>
            <a:r>
              <a:rPr lang="en-US" dirty="0" err="1" smtClean="0"/>
              <a:t>Jirasek</a:t>
            </a:r>
            <a:r>
              <a:rPr lang="en-US" dirty="0" smtClean="0"/>
              <a:t>)</a:t>
            </a:r>
            <a:endParaRPr lang="en-US" dirty="0"/>
          </a:p>
        </p:txBody>
      </p:sp>
      <p:sp>
        <p:nvSpPr>
          <p:cNvPr id="3" name="Content Placeholder 2"/>
          <p:cNvSpPr>
            <a:spLocks noGrp="1"/>
          </p:cNvSpPr>
          <p:nvPr>
            <p:ph idx="1"/>
          </p:nvPr>
        </p:nvSpPr>
        <p:spPr>
          <a:xfrm>
            <a:off x="860778" y="1354666"/>
            <a:ext cx="10515600" cy="4788430"/>
          </a:xfrm>
        </p:spPr>
        <p:txBody>
          <a:bodyPr>
            <a:normAutofit/>
          </a:bodyPr>
          <a:lstStyle/>
          <a:p>
            <a:r>
              <a:rPr lang="en-US" dirty="0"/>
              <a:t>Test cases we currently work on </a:t>
            </a:r>
          </a:p>
          <a:p>
            <a:pPr lvl="1"/>
            <a:r>
              <a:rPr lang="en-US" sz="2000" dirty="0"/>
              <a:t>NACA 0012 case</a:t>
            </a:r>
          </a:p>
          <a:p>
            <a:pPr lvl="1"/>
            <a:r>
              <a:rPr lang="en-US" sz="2000" dirty="0"/>
              <a:t>BSCW case</a:t>
            </a:r>
          </a:p>
          <a:p>
            <a:pPr lvl="1"/>
            <a:endParaRPr lang="en-US" sz="2000" dirty="0"/>
          </a:p>
          <a:p>
            <a:r>
              <a:rPr lang="en-US" dirty="0"/>
              <a:t>Interested in having case with elastic geometry which needs non-modal coupling</a:t>
            </a:r>
          </a:p>
          <a:p>
            <a:pPr lvl="1"/>
            <a:endParaRPr lang="en-US" sz="2000" dirty="0"/>
          </a:p>
          <a:p>
            <a:r>
              <a:rPr lang="en-US" dirty="0"/>
              <a:t>Software development</a:t>
            </a:r>
          </a:p>
          <a:p>
            <a:pPr lvl="1"/>
            <a:r>
              <a:rPr lang="en-US" dirty="0">
                <a:ea typeface="+mn-ea"/>
                <a:cs typeface="+mn-cs"/>
              </a:rPr>
              <a:t>Fun3D</a:t>
            </a:r>
          </a:p>
          <a:p>
            <a:pPr lvl="1"/>
            <a:r>
              <a:rPr lang="en-US" dirty="0">
                <a:ea typeface="+mn-ea"/>
                <a:cs typeface="+mn-cs"/>
              </a:rPr>
              <a:t>Loci/CHEM</a:t>
            </a:r>
          </a:p>
        </p:txBody>
      </p:sp>
    </p:spTree>
    <p:extLst>
      <p:ext uri="{BB962C8B-B14F-4D97-AF65-F5344CB8AC3E}">
        <p14:creationId xmlns:p14="http://schemas.microsoft.com/office/powerpoint/2010/main" val="2271980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Benchmark Models</a:t>
            </a:r>
            <a:endParaRPr lang="en-US" dirty="0"/>
          </a:p>
        </p:txBody>
      </p:sp>
      <p:sp>
        <p:nvSpPr>
          <p:cNvPr id="3" name="Content Placeholder 2"/>
          <p:cNvSpPr>
            <a:spLocks noGrp="1"/>
          </p:cNvSpPr>
          <p:nvPr>
            <p:ph idx="1"/>
          </p:nvPr>
        </p:nvSpPr>
        <p:spPr>
          <a:xfrm>
            <a:off x="396240" y="1289030"/>
            <a:ext cx="10972800" cy="4525963"/>
          </a:xfrm>
        </p:spPr>
        <p:txBody>
          <a:bodyPr/>
          <a:lstStyle/>
          <a:p>
            <a:r>
              <a:rPr lang="en-US" dirty="0" smtClean="0"/>
              <a:t>3 models exist:  NACA 0012, </a:t>
            </a:r>
            <a:r>
              <a:rPr lang="en-US" dirty="0">
                <a:solidFill>
                  <a:schemeClr val="bg2">
                    <a:lumMod val="25000"/>
                  </a:schemeClr>
                </a:solidFill>
              </a:rPr>
              <a:t>SC(2)-</a:t>
            </a:r>
            <a:r>
              <a:rPr lang="en-US" dirty="0" smtClean="0">
                <a:solidFill>
                  <a:schemeClr val="bg2">
                    <a:lumMod val="25000"/>
                  </a:schemeClr>
                </a:solidFill>
              </a:rPr>
              <a:t>0414</a:t>
            </a:r>
            <a:r>
              <a:rPr lang="en-US" dirty="0" smtClean="0">
                <a:solidFill>
                  <a:schemeClr val="bg2">
                    <a:lumMod val="25000"/>
                  </a:schemeClr>
                </a:solidFill>
                <a:cs typeface="Times New Roman"/>
              </a:rPr>
              <a:t>,</a:t>
            </a:r>
            <a:r>
              <a:rPr lang="en-US" dirty="0" smtClean="0"/>
              <a:t> 64A010</a:t>
            </a:r>
          </a:p>
          <a:p>
            <a:r>
              <a:rPr lang="en-US" dirty="0" smtClean="0"/>
              <a:t>Data sets:  </a:t>
            </a:r>
          </a:p>
          <a:p>
            <a:pPr lvl="1"/>
            <a:r>
              <a:rPr lang="en-US" sz="2000" dirty="0" smtClean="0"/>
              <a:t>Limited flutter boundaries, although some are very interesting flutter boundaries</a:t>
            </a:r>
          </a:p>
          <a:p>
            <a:pPr lvl="1"/>
            <a:r>
              <a:rPr lang="en-US" sz="2000" dirty="0" smtClean="0"/>
              <a:t>Frequency and Frequency response data at the flutter frequency</a:t>
            </a:r>
          </a:p>
          <a:p>
            <a:pPr lvl="1"/>
            <a:r>
              <a:rPr lang="en-US" sz="2000" dirty="0" smtClean="0"/>
              <a:t>Rigidized mount system steady data</a:t>
            </a:r>
          </a:p>
          <a:p>
            <a:pPr lvl="1"/>
            <a:r>
              <a:rPr lang="en-US" sz="2000" dirty="0" smtClean="0"/>
              <a:t>Some forced oscillation data</a:t>
            </a:r>
          </a:p>
          <a:p>
            <a:r>
              <a:rPr lang="en-US" sz="2400" dirty="0" smtClean="0"/>
              <a:t>Planned retest:  Supercritical wing</a:t>
            </a:r>
            <a:endParaRPr lang="en-US" sz="2400" dirty="0"/>
          </a:p>
        </p:txBody>
      </p:sp>
      <p:sp>
        <p:nvSpPr>
          <p:cNvPr id="4" name="Slide Number Placeholder 3"/>
          <p:cNvSpPr>
            <a:spLocks noGrp="1"/>
          </p:cNvSpPr>
          <p:nvPr>
            <p:ph type="sldNum" sz="quarter" idx="12"/>
          </p:nvPr>
        </p:nvSpPr>
        <p:spPr/>
        <p:txBody>
          <a:bodyPr/>
          <a:lstStyle/>
          <a:p>
            <a:fld id="{B01D6C4A-6190-1C49-A470-A6391D3FCFC7}" type="slidenum">
              <a:rPr lang="en-US" smtClean="0"/>
              <a:pPr/>
              <a:t>42</a:t>
            </a:fld>
            <a:endParaRPr lang="en-US" dirty="0"/>
          </a:p>
        </p:txBody>
      </p:sp>
      <p:pic>
        <p:nvPicPr>
          <p:cNvPr id="6" name="Picture 5">
            <a:extLst>
              <a:ext uri="{FF2B5EF4-FFF2-40B4-BE49-F238E27FC236}">
                <a16:creationId xmlns:a16="http://schemas.microsoft.com/office/drawing/2014/main" id="{974797BC-F372-B34D-84D6-9DBF07CDF2D2}"/>
              </a:ext>
            </a:extLst>
          </p:cNvPr>
          <p:cNvPicPr>
            <a:picLocks noChangeAspect="1"/>
          </p:cNvPicPr>
          <p:nvPr/>
        </p:nvPicPr>
        <p:blipFill>
          <a:blip r:embed="rId2"/>
          <a:stretch>
            <a:fillRect/>
          </a:stretch>
        </p:blipFill>
        <p:spPr>
          <a:xfrm>
            <a:off x="6317742" y="4812102"/>
            <a:ext cx="5264658" cy="1594866"/>
          </a:xfrm>
          <a:prstGeom prst="rect">
            <a:avLst/>
          </a:prstGeom>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89" y="4354299"/>
            <a:ext cx="6159453" cy="19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823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that we (I?) have learned</a:t>
            </a:r>
            <a:endParaRPr lang="en-US" dirty="0"/>
          </a:p>
        </p:txBody>
      </p:sp>
      <p:sp>
        <p:nvSpPr>
          <p:cNvPr id="3" name="Content Placeholder 2"/>
          <p:cNvSpPr>
            <a:spLocks noGrp="1"/>
          </p:cNvSpPr>
          <p:nvPr>
            <p:ph idx="1"/>
          </p:nvPr>
        </p:nvSpPr>
        <p:spPr/>
        <p:txBody>
          <a:bodyPr/>
          <a:lstStyle/>
          <a:p>
            <a:r>
              <a:rPr lang="en-US" dirty="0" smtClean="0"/>
              <a:t>A workshop requires significant community energy</a:t>
            </a:r>
          </a:p>
          <a:p>
            <a:pPr lvl="1"/>
            <a:r>
              <a:rPr lang="en-US" dirty="0" smtClean="0"/>
              <a:t>Not just from 1 organization, but from at least a core group from 5-10 organizations</a:t>
            </a:r>
          </a:p>
          <a:p>
            <a:r>
              <a:rPr lang="en-US" dirty="0" smtClean="0"/>
              <a:t>A well-posed problem leads to a better-posed workshop</a:t>
            </a:r>
          </a:p>
          <a:p>
            <a:pPr lvl="1"/>
            <a:r>
              <a:rPr lang="en-US" dirty="0" smtClean="0"/>
              <a:t>Focus the workshop as much as possible.</a:t>
            </a:r>
          </a:p>
          <a:p>
            <a:pPr lvl="1"/>
            <a:r>
              <a:rPr lang="en-US" dirty="0" smtClean="0"/>
              <a:t>Less confusion among participants, potential participants</a:t>
            </a:r>
          </a:p>
          <a:p>
            <a:r>
              <a:rPr lang="en-US" dirty="0" smtClean="0"/>
              <a:t>Prepare for the onslaught of data right before the workshop</a:t>
            </a:r>
          </a:p>
          <a:p>
            <a:pPr lvl="1"/>
            <a:r>
              <a:rPr lang="en-US" dirty="0" smtClean="0"/>
              <a:t>It is recommended that participants have to format and test their own data in the comparison format</a:t>
            </a:r>
          </a:p>
          <a:p>
            <a:r>
              <a:rPr lang="en-US" dirty="0" smtClean="0"/>
              <a:t>Organize early, organize often, always accept help</a:t>
            </a:r>
          </a:p>
        </p:txBody>
      </p:sp>
    </p:spTree>
    <p:extLst>
      <p:ext uri="{BB962C8B-B14F-4D97-AF65-F5344CB8AC3E}">
        <p14:creationId xmlns:p14="http://schemas.microsoft.com/office/powerpoint/2010/main" val="2489840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515600" cy="1325563"/>
          </a:xfrm>
        </p:spPr>
        <p:txBody>
          <a:bodyPr/>
          <a:lstStyle/>
          <a:p>
            <a:r>
              <a:rPr lang="en-US" dirty="0"/>
              <a:t>IFASD AePW-3 Discussion Follow Up</a:t>
            </a:r>
          </a:p>
        </p:txBody>
      </p:sp>
      <p:sp>
        <p:nvSpPr>
          <p:cNvPr id="3" name="Content Placeholder 2"/>
          <p:cNvSpPr>
            <a:spLocks noGrp="1"/>
          </p:cNvSpPr>
          <p:nvPr>
            <p:ph idx="1"/>
          </p:nvPr>
        </p:nvSpPr>
        <p:spPr>
          <a:xfrm>
            <a:off x="929640" y="1156336"/>
            <a:ext cx="10515600" cy="4351338"/>
          </a:xfrm>
        </p:spPr>
        <p:txBody>
          <a:bodyPr>
            <a:noAutofit/>
          </a:bodyPr>
          <a:lstStyle/>
          <a:p>
            <a:r>
              <a:rPr lang="en-US" dirty="0"/>
              <a:t>Slides saved to zip file and distributed</a:t>
            </a:r>
            <a:r>
              <a:rPr lang="en-US" dirty="0" smtClean="0"/>
              <a:t>.</a:t>
            </a:r>
          </a:p>
          <a:p>
            <a:r>
              <a:rPr lang="en-US" dirty="0" err="1" smtClean="0"/>
              <a:t>Telecon</a:t>
            </a:r>
            <a:r>
              <a:rPr lang="en-US" dirty="0" smtClean="0"/>
              <a:t> </a:t>
            </a:r>
            <a:r>
              <a:rPr lang="en-US" dirty="0"/>
              <a:t>follow up Thursday July 11, 3 pm UTC, (11 a.m. eastern time</a:t>
            </a:r>
            <a:r>
              <a:rPr lang="en-US" dirty="0" smtClean="0"/>
              <a:t>)</a:t>
            </a:r>
            <a:endParaRPr lang="en-US" dirty="0"/>
          </a:p>
          <a:p>
            <a:pPr marL="1600200" lvl="1" indent="-1143000">
              <a:buNone/>
            </a:pPr>
            <a:r>
              <a:rPr lang="en-US" sz="1600" dirty="0"/>
              <a:t>	</a:t>
            </a:r>
            <a:r>
              <a:rPr lang="en-US" dirty="0"/>
              <a:t>US Dial-in #:                    844-467-4685</a:t>
            </a:r>
            <a:br>
              <a:rPr lang="en-US" dirty="0"/>
            </a:br>
            <a:r>
              <a:rPr lang="en-US" dirty="0"/>
              <a:t>Japan Dial-in #:           0120 004 746</a:t>
            </a:r>
            <a:br>
              <a:rPr lang="en-US" dirty="0"/>
            </a:br>
            <a:r>
              <a:rPr lang="en-US" dirty="0"/>
              <a:t>Germany Dial-in #:        0 800 320 2291</a:t>
            </a:r>
            <a:br>
              <a:rPr lang="en-US" dirty="0"/>
            </a:br>
            <a:r>
              <a:rPr lang="en-US" dirty="0"/>
              <a:t>Israel Dial-in #:           1 80 921 2892</a:t>
            </a:r>
            <a:br>
              <a:rPr lang="en-US" dirty="0"/>
            </a:br>
            <a:r>
              <a:rPr lang="en-US" dirty="0"/>
              <a:t>UK Dial-in #:              0 800 358 8173  OR  0800 279 4867</a:t>
            </a:r>
            <a:br>
              <a:rPr lang="en-US" dirty="0"/>
            </a:br>
            <a:r>
              <a:rPr lang="en-US" dirty="0"/>
              <a:t>Local Toll Dial-in #:       1-720-259-7012</a:t>
            </a:r>
            <a:br>
              <a:rPr lang="en-US" dirty="0"/>
            </a:br>
            <a:r>
              <a:rPr lang="en-US" dirty="0"/>
              <a:t/>
            </a:r>
            <a:br>
              <a:rPr lang="en-US" dirty="0"/>
            </a:br>
            <a:r>
              <a:rPr lang="en-US" dirty="0"/>
              <a:t>ALL  Passcode #:          </a:t>
            </a:r>
            <a:r>
              <a:rPr lang="en-US" dirty="0" smtClean="0"/>
              <a:t>7621229297</a:t>
            </a:r>
          </a:p>
          <a:p>
            <a:pPr marL="1600200" lvl="1" indent="-1143000">
              <a:buNone/>
            </a:pPr>
            <a:endParaRPr lang="en-US" dirty="0" smtClean="0"/>
          </a:p>
          <a:p>
            <a:pPr lvl="0"/>
            <a:r>
              <a:rPr lang="en-US" dirty="0">
                <a:solidFill>
                  <a:prstClr val="black"/>
                </a:solidFill>
              </a:rPr>
              <a:t>Follow up face-to-face </a:t>
            </a:r>
            <a:r>
              <a:rPr lang="en-US" dirty="0" smtClean="0">
                <a:solidFill>
                  <a:prstClr val="black"/>
                </a:solidFill>
              </a:rPr>
              <a:t>meeting?</a:t>
            </a:r>
            <a:endParaRPr lang="en-US" sz="1600" dirty="0"/>
          </a:p>
          <a:p>
            <a:pPr lvl="1"/>
            <a:r>
              <a:rPr lang="en-US" dirty="0" smtClean="0"/>
              <a:t>Kickoff for AePW-3?</a:t>
            </a:r>
          </a:p>
          <a:p>
            <a:pPr lvl="1"/>
            <a:r>
              <a:rPr lang="en-US" dirty="0" smtClean="0"/>
              <a:t>At conference venues?</a:t>
            </a:r>
            <a:r>
              <a:rPr lang="en-US" sz="1600" dirty="0"/>
              <a:t/>
            </a:r>
            <a:br>
              <a:rPr lang="en-US" sz="1600" dirty="0"/>
            </a:br>
            <a:endParaRPr lang="en-US" sz="1600" dirty="0"/>
          </a:p>
          <a:p>
            <a:endParaRPr lang="en-US" dirty="0"/>
          </a:p>
        </p:txBody>
      </p:sp>
    </p:spTree>
    <p:extLst>
      <p:ext uri="{BB962C8B-B14F-4D97-AF65-F5344CB8AC3E}">
        <p14:creationId xmlns:p14="http://schemas.microsoft.com/office/powerpoint/2010/main" val="3320130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Sept 12, 2019</a:t>
            </a:r>
            <a:endParaRPr lang="en-US" dirty="0"/>
          </a:p>
        </p:txBody>
      </p:sp>
      <p:sp>
        <p:nvSpPr>
          <p:cNvPr id="3" name="Content Placeholder 2"/>
          <p:cNvSpPr>
            <a:spLocks noGrp="1"/>
          </p:cNvSpPr>
          <p:nvPr>
            <p:ph idx="1"/>
          </p:nvPr>
        </p:nvSpPr>
        <p:spPr/>
        <p:txBody>
          <a:bodyPr/>
          <a:lstStyle/>
          <a:p>
            <a:r>
              <a:rPr lang="en-US" dirty="0" smtClean="0"/>
              <a:t>Review action items from August </a:t>
            </a:r>
            <a:r>
              <a:rPr lang="en-US" dirty="0" err="1" smtClean="0"/>
              <a:t>telecon</a:t>
            </a:r>
            <a:endParaRPr lang="en-US" dirty="0" smtClean="0"/>
          </a:p>
          <a:p>
            <a:r>
              <a:rPr lang="en-US" dirty="0" smtClean="0"/>
              <a:t>Experimental data review status</a:t>
            </a:r>
          </a:p>
          <a:p>
            <a:r>
              <a:rPr lang="en-US" dirty="0" smtClean="0"/>
              <a:t>Survey progress &amp; determining path forward</a:t>
            </a:r>
          </a:p>
          <a:p>
            <a:r>
              <a:rPr lang="en-US" dirty="0" smtClean="0"/>
              <a:t>High Fidelity CFD workshop</a:t>
            </a:r>
          </a:p>
          <a:p>
            <a:r>
              <a:rPr lang="en-US" dirty="0" smtClean="0"/>
              <a:t>Website </a:t>
            </a:r>
            <a:r>
              <a:rPr lang="en-US" dirty="0" smtClean="0"/>
              <a:t>progress</a:t>
            </a:r>
            <a:endParaRPr lang="en-US" dirty="0" smtClean="0"/>
          </a:p>
        </p:txBody>
      </p:sp>
    </p:spTree>
    <p:extLst>
      <p:ext uri="{BB962C8B-B14F-4D97-AF65-F5344CB8AC3E}">
        <p14:creationId xmlns:p14="http://schemas.microsoft.com/office/powerpoint/2010/main" val="1665234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items, August </a:t>
            </a:r>
            <a:r>
              <a:rPr lang="en-US" dirty="0" err="1" smtClean="0"/>
              <a:t>telecon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All:  send inputs to Steve Massey on experimental data sets(steven.j.massey@nasa.gov)</a:t>
            </a:r>
          </a:p>
          <a:p>
            <a:r>
              <a:rPr lang="en-US" dirty="0" smtClean="0"/>
              <a:t>All:  take survey from Jens </a:t>
            </a:r>
            <a:r>
              <a:rPr lang="en-GB" u="sng" dirty="0" smtClean="0">
                <a:hlinkClick r:id="rId2"/>
              </a:rPr>
              <a:t>https</a:t>
            </a:r>
            <a:r>
              <a:rPr lang="en-GB" u="sng" dirty="0">
                <a:hlinkClick r:id="rId2"/>
              </a:rPr>
              <a:t>://doodle.com/poll/gbxvw3u4ispqetz5</a:t>
            </a:r>
            <a:r>
              <a:rPr lang="en-GB" dirty="0"/>
              <a:t> </a:t>
            </a:r>
            <a:endParaRPr lang="en-US" dirty="0" smtClean="0"/>
          </a:p>
          <a:p>
            <a:r>
              <a:rPr lang="en-US" dirty="0" smtClean="0"/>
              <a:t>All:  contemplate format of workshop</a:t>
            </a:r>
          </a:p>
          <a:p>
            <a:r>
              <a:rPr lang="en-US" dirty="0" smtClean="0"/>
              <a:t>Jen:  post to collaborative “website”</a:t>
            </a:r>
          </a:p>
          <a:p>
            <a:r>
              <a:rPr lang="en-US" dirty="0" smtClean="0"/>
              <a:t>Steve:  collect inputs on experimental data sets, contemplate.</a:t>
            </a:r>
          </a:p>
          <a:p>
            <a:r>
              <a:rPr lang="en-US" dirty="0" smtClean="0"/>
              <a:t>Jen:  send out slides</a:t>
            </a:r>
          </a:p>
          <a:p>
            <a:r>
              <a:rPr lang="en-US" dirty="0" smtClean="0"/>
              <a:t>Jen:  have IFASD notes put into distributable form</a:t>
            </a:r>
          </a:p>
          <a:p>
            <a:r>
              <a:rPr lang="en-US" dirty="0" smtClean="0"/>
              <a:t>Jen:  new AePW-3 website initiated</a:t>
            </a:r>
          </a:p>
          <a:p>
            <a:endParaRPr lang="en-US" dirty="0"/>
          </a:p>
          <a:p>
            <a:r>
              <a:rPr lang="en-US" dirty="0" smtClean="0"/>
              <a:t>Targeting AIAA Aviation 2020 as kickoff, or a technical interchange meeting? (Reno, Nevada)</a:t>
            </a:r>
            <a:endParaRPr lang="en-US" dirty="0"/>
          </a:p>
        </p:txBody>
      </p:sp>
    </p:spTree>
    <p:extLst>
      <p:ext uri="{BB962C8B-B14F-4D97-AF65-F5344CB8AC3E}">
        <p14:creationId xmlns:p14="http://schemas.microsoft.com/office/powerpoint/2010/main" val="4058324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data </a:t>
            </a:r>
            <a:r>
              <a:rPr lang="en-US" dirty="0" smtClean="0"/>
              <a:t>review slides from Steve Massey</a:t>
            </a:r>
            <a:endParaRPr lang="en-US" dirty="0"/>
          </a:p>
        </p:txBody>
      </p:sp>
      <p:sp>
        <p:nvSpPr>
          <p:cNvPr id="3" name="Content Placeholder 2"/>
          <p:cNvSpPr>
            <a:spLocks noGrp="1"/>
          </p:cNvSpPr>
          <p:nvPr>
            <p:ph idx="1"/>
          </p:nvPr>
        </p:nvSpPr>
        <p:spPr/>
        <p:txBody>
          <a:bodyPr/>
          <a:lstStyle/>
          <a:p>
            <a:r>
              <a:rPr lang="en-US" dirty="0" smtClean="0"/>
              <a:t>(next 6 slides)</a:t>
            </a:r>
            <a:endParaRPr lang="en-US" dirty="0"/>
          </a:p>
        </p:txBody>
      </p:sp>
    </p:spTree>
    <p:extLst>
      <p:ext uri="{BB962C8B-B14F-4D97-AF65-F5344CB8AC3E}">
        <p14:creationId xmlns:p14="http://schemas.microsoft.com/office/powerpoint/2010/main" val="3367309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7FEC-23CA-7C43-8744-3AB2A678475D}"/>
              </a:ext>
            </a:extLst>
          </p:cNvPr>
          <p:cNvSpPr>
            <a:spLocks noGrp="1"/>
          </p:cNvSpPr>
          <p:nvPr>
            <p:ph type="title"/>
          </p:nvPr>
        </p:nvSpPr>
        <p:spPr/>
        <p:txBody>
          <a:bodyPr/>
          <a:lstStyle/>
          <a:p>
            <a:r>
              <a:rPr lang="en-US" dirty="0"/>
              <a:t>AePW-3 Topics Presented in Savannah, 2019</a:t>
            </a:r>
          </a:p>
        </p:txBody>
      </p:sp>
      <p:sp>
        <p:nvSpPr>
          <p:cNvPr id="3" name="Content Placeholder 2">
            <a:extLst>
              <a:ext uri="{FF2B5EF4-FFF2-40B4-BE49-F238E27FC236}">
                <a16:creationId xmlns:a16="http://schemas.microsoft.com/office/drawing/2014/main" id="{52F04697-A49A-C34A-BE50-9D6639713B00}"/>
              </a:ext>
            </a:extLst>
          </p:cNvPr>
          <p:cNvSpPr>
            <a:spLocks noGrp="1"/>
          </p:cNvSpPr>
          <p:nvPr>
            <p:ph idx="1"/>
          </p:nvPr>
        </p:nvSpPr>
        <p:spPr/>
        <p:txBody>
          <a:bodyPr>
            <a:normAutofit fontScale="92500" lnSpcReduction="20000"/>
          </a:bodyPr>
          <a:lstStyle/>
          <a:p>
            <a:r>
              <a:rPr lang="en-US" dirty="0"/>
              <a:t>X-56 Aeroelastic Demonstrator Vehicle (Alex Chin)</a:t>
            </a:r>
          </a:p>
          <a:p>
            <a:r>
              <a:rPr lang="en-US" dirty="0"/>
              <a:t>An </a:t>
            </a:r>
            <a:r>
              <a:rPr lang="en-US" dirty="0" err="1"/>
              <a:t>aeroelastically</a:t>
            </a:r>
            <a:r>
              <a:rPr lang="en-US" dirty="0"/>
              <a:t> tailored, highly flexible wing for collaborative testing (Wolf Kreuger)</a:t>
            </a:r>
          </a:p>
          <a:p>
            <a:r>
              <a:rPr lang="en-US" dirty="0"/>
              <a:t>Time to Solution (Pawel </a:t>
            </a:r>
            <a:r>
              <a:rPr lang="en-US" dirty="0" err="1"/>
              <a:t>Chwalowski</a:t>
            </a:r>
            <a:r>
              <a:rPr lang="en-US" dirty="0"/>
              <a:t>)</a:t>
            </a:r>
          </a:p>
          <a:p>
            <a:r>
              <a:rPr lang="en-US" dirty="0"/>
              <a:t>Fluid-Structure Interactions in </a:t>
            </a:r>
            <a:r>
              <a:rPr lang="en-US" dirty="0" err="1"/>
              <a:t>Hypersonics</a:t>
            </a:r>
            <a:r>
              <a:rPr lang="en-US" dirty="0"/>
              <a:t> (Earl Dowell)</a:t>
            </a:r>
          </a:p>
          <a:p>
            <a:r>
              <a:rPr lang="en-US" dirty="0"/>
              <a:t>Experimental Benchmark of a Highly Flexible Wing (Daniella </a:t>
            </a:r>
            <a:r>
              <a:rPr lang="en-US" dirty="0" err="1"/>
              <a:t>Raveh</a:t>
            </a:r>
            <a:r>
              <a:rPr lang="en-US" dirty="0"/>
              <a:t>, Arik </a:t>
            </a:r>
            <a:r>
              <a:rPr lang="en-US" dirty="0" err="1"/>
              <a:t>Drachinsky</a:t>
            </a:r>
            <a:r>
              <a:rPr lang="en-US" dirty="0"/>
              <a:t>)</a:t>
            </a:r>
          </a:p>
          <a:p>
            <a:r>
              <a:rPr lang="en-US" dirty="0"/>
              <a:t>Nonlinear Damping (Vin Sharma)</a:t>
            </a:r>
          </a:p>
          <a:p>
            <a:r>
              <a:rPr lang="en-US" dirty="0"/>
              <a:t>USAFA Workshop Thoughts (Adam </a:t>
            </a:r>
            <a:r>
              <a:rPr lang="en-US" dirty="0" err="1"/>
              <a:t>Jirasek</a:t>
            </a:r>
            <a:r>
              <a:rPr lang="en-US" dirty="0"/>
              <a:t>)</a:t>
            </a:r>
          </a:p>
          <a:p>
            <a:r>
              <a:rPr lang="en-US" dirty="0"/>
              <a:t>NASA Benchmark Models (Jen </a:t>
            </a:r>
            <a:r>
              <a:rPr lang="en-US" dirty="0" err="1"/>
              <a:t>Heeg</a:t>
            </a:r>
            <a:r>
              <a:rPr lang="en-US" dirty="0"/>
              <a:t>)</a:t>
            </a:r>
          </a:p>
          <a:p>
            <a:r>
              <a:rPr lang="en-US" dirty="0"/>
              <a:t>AePW-1 Lessons Learned, presented at IFASD 2013 (Jen </a:t>
            </a:r>
            <a:r>
              <a:rPr lang="en-US" dirty="0" err="1"/>
              <a:t>Heeg</a:t>
            </a:r>
            <a:r>
              <a:rPr lang="en-US" dirty="0"/>
              <a:t>)</a:t>
            </a:r>
          </a:p>
        </p:txBody>
      </p:sp>
    </p:spTree>
    <p:extLst>
      <p:ext uri="{BB962C8B-B14F-4D97-AF65-F5344CB8AC3E}">
        <p14:creationId xmlns:p14="http://schemas.microsoft.com/office/powerpoint/2010/main" val="226122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Recently Suggested AePW-3 Validation Cases</a:t>
            </a:r>
          </a:p>
        </p:txBody>
      </p:sp>
      <p:sp>
        <p:nvSpPr>
          <p:cNvPr id="3" name="Content Placeholder 2"/>
          <p:cNvSpPr>
            <a:spLocks noGrp="1"/>
          </p:cNvSpPr>
          <p:nvPr>
            <p:ph idx="1"/>
          </p:nvPr>
        </p:nvSpPr>
        <p:spPr>
          <a:xfrm>
            <a:off x="838200" y="1410586"/>
            <a:ext cx="10515600" cy="5075273"/>
          </a:xfrm>
        </p:spPr>
        <p:txBody>
          <a:bodyPr>
            <a:normAutofit fontScale="85000" lnSpcReduction="20000"/>
          </a:bodyPr>
          <a:lstStyle/>
          <a:p>
            <a:r>
              <a:rPr lang="en-US" dirty="0"/>
              <a:t>Experimental Aeroelastic Models Design…(Earl Dowell) Ref: </a:t>
            </a:r>
            <a:r>
              <a:rPr lang="en-US" dirty="0">
                <a:hlinkClick r:id="rId2"/>
              </a:rPr>
              <a:t>Aerospace 2016, 3, 12; doi:10.3390/aerospace3020012</a:t>
            </a:r>
            <a:r>
              <a:rPr lang="en-US" dirty="0"/>
              <a:t>  </a:t>
            </a:r>
          </a:p>
          <a:p>
            <a:pPr lvl="1"/>
            <a:r>
              <a:rPr lang="en-US" dirty="0"/>
              <a:t>Topics:</a:t>
            </a:r>
          </a:p>
          <a:p>
            <a:pPr marL="1371600" lvl="2" indent="-457200">
              <a:buFont typeface="+mj-lt"/>
              <a:buAutoNum type="arabicPeriod"/>
            </a:pPr>
            <a:r>
              <a:rPr lang="en-US" b="1" i="1" dirty="0"/>
              <a:t>Flutter, limit cycle oscillations and gust response of a high aspect ratio wing</a:t>
            </a:r>
            <a:r>
              <a:rPr lang="en-US" b="1" dirty="0"/>
              <a:t>. </a:t>
            </a:r>
            <a:r>
              <a:rPr lang="en-US" dirty="0"/>
              <a:t>The dominant nonlinearity is structural, but there is some evidence of an aerodynamic nonlinearity due to the large motions leading to stall and flow separation. So this represents an opportunity to exercise a viscous CFD model to address this latter issue.</a:t>
            </a:r>
          </a:p>
          <a:p>
            <a:pPr marL="1371600" lvl="2" indent="-457200">
              <a:buFont typeface="+mj-lt"/>
              <a:buAutoNum type="arabicPeriod"/>
            </a:pPr>
            <a:r>
              <a:rPr lang="en-US" b="1" i="1" dirty="0"/>
              <a:t>Wing like plate models where again the dominant nonlinearity is structural.</a:t>
            </a:r>
            <a:r>
              <a:rPr lang="en-US" dirty="0"/>
              <a:t> This has been modeled with good correlation between theory and experiment. There are two nonlinearities for a cantilevered plate or beam, inertial and stiffness.</a:t>
            </a:r>
          </a:p>
          <a:p>
            <a:pPr marL="1371600" lvl="2" indent="-457200">
              <a:buFont typeface="+mj-lt"/>
              <a:buAutoNum type="arabicPeriod"/>
            </a:pPr>
            <a:r>
              <a:rPr lang="en-US" b="1" i="1" dirty="0"/>
              <a:t>Airfoil with control surface </a:t>
            </a:r>
            <a:r>
              <a:rPr lang="en-US" b="1" i="1" dirty="0" err="1"/>
              <a:t>freeplay</a:t>
            </a:r>
            <a:r>
              <a:rPr lang="en-US" b="1" i="1" dirty="0"/>
              <a:t>. </a:t>
            </a:r>
            <a:r>
              <a:rPr lang="en-US" dirty="0"/>
              <a:t>There is also some interesting work reported by Lockheed Martin on this topic for the F-35 (AFDC 2009). This has been modeled by our group, by PC Chen at ZONA, and by folks at Lockheed Martin with some success.</a:t>
            </a:r>
          </a:p>
          <a:p>
            <a:pPr marL="1371600" lvl="2" indent="-457200">
              <a:buFont typeface="+mj-lt"/>
              <a:buAutoNum type="arabicPeriod"/>
            </a:pPr>
            <a:r>
              <a:rPr lang="en-US" b="1" i="1" dirty="0"/>
              <a:t>An all movable tail with </a:t>
            </a:r>
            <a:r>
              <a:rPr lang="en-US" b="1" i="1" dirty="0" err="1"/>
              <a:t>freeplay</a:t>
            </a:r>
            <a:r>
              <a:rPr lang="en-US" b="1" i="1" dirty="0"/>
              <a:t> at the root</a:t>
            </a:r>
            <a:r>
              <a:rPr lang="en-US" dirty="0"/>
              <a:t>. Has been modeled by our group with reasonable success. By the way this is the configuration that when studies 50 years ago to the current design criteria in the MIL SPECS and FAA guidelines. The earlier experiment was done when nonlinear modeling was in its infancy and the results were interpreted (or misinterpreted) in terms of linear concepts.</a:t>
            </a:r>
          </a:p>
          <a:p>
            <a:pPr marL="1371600" lvl="2" indent="-457200">
              <a:buFont typeface="+mj-lt"/>
              <a:buAutoNum type="arabicPeriod"/>
            </a:pPr>
            <a:r>
              <a:rPr lang="en-US" b="1" i="1" dirty="0"/>
              <a:t>A free to roll aeroelastic wing model with flutter and LCO</a:t>
            </a:r>
            <a:r>
              <a:rPr lang="en-US" dirty="0"/>
              <a:t>. This model has been analyzed for flutter, but not yet for LCO. One expects the dominant nonlinearity to be structural, similar to the nonlinearity in 2.</a:t>
            </a:r>
          </a:p>
          <a:p>
            <a:pPr marL="1371600" lvl="2" indent="-457200">
              <a:buFont typeface="+mj-lt"/>
              <a:buAutoNum type="arabicPeriod"/>
            </a:pPr>
            <a:r>
              <a:rPr lang="en-US" b="1" i="1" dirty="0"/>
              <a:t>An oscillating airfoil model at very high angles of attack </a:t>
            </a:r>
            <a:r>
              <a:rPr lang="en-US" dirty="0"/>
              <a:t>well beyond stall where a Von Karman vortex street like "buffet" occurs.  This is a very good test case for CFD models and we continue to study this computationally.</a:t>
            </a:r>
          </a:p>
        </p:txBody>
      </p:sp>
    </p:spTree>
    <p:extLst>
      <p:ext uri="{BB962C8B-B14F-4D97-AF65-F5344CB8AC3E}">
        <p14:creationId xmlns:p14="http://schemas.microsoft.com/office/powerpoint/2010/main" val="2380069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
            <a:srgbClr val="000000"/>
          </a:buClr>
          <a:buSzTx/>
          <a:buFontTx/>
          <a:buNone/>
          <a:tabLst/>
          <a:defRPr kumimoji="0" sz="3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
            <a:srgbClr val="000000"/>
          </a:buClr>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rtlCol="0"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noFill/>
        <a:ln w="25400" cap="flat" cmpd="sng" algn="ctr">
          <a:solidFill>
            <a:schemeClr val="tx1">
              <a:lumMod val="85000"/>
              <a:lumOff val="1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20341</TotalTime>
  <Words>2767</Words>
  <Application>Microsoft Office PowerPoint</Application>
  <PresentationFormat>Widescreen</PresentationFormat>
  <Paragraphs>361</Paragraphs>
  <Slides>44</Slides>
  <Notes>1</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44</vt:i4>
      </vt:variant>
    </vt:vector>
  </HeadingPairs>
  <TitlesOfParts>
    <vt:vector size="59" baseType="lpstr">
      <vt:lpstr>Arial</vt:lpstr>
      <vt:lpstr>Avenir Book</vt:lpstr>
      <vt:lpstr>Calibri</vt:lpstr>
      <vt:lpstr>Calibri Light</vt:lpstr>
      <vt:lpstr>Gill Sans</vt:lpstr>
      <vt:lpstr>Helvetica</vt:lpstr>
      <vt:lpstr>Times New Roman</vt:lpstr>
      <vt:lpstr>Wingdings</vt:lpstr>
      <vt:lpstr>ヒラギノ角ゴ Pro W3</vt:lpstr>
      <vt:lpstr>Office Theme</vt:lpstr>
      <vt:lpstr>1_Office Theme</vt:lpstr>
      <vt:lpstr>2_Office Theme</vt:lpstr>
      <vt:lpstr>3_Office Theme</vt:lpstr>
      <vt:lpstr>White</vt:lpstr>
      <vt:lpstr>1_Standarddesign</vt:lpstr>
      <vt:lpstr>Moving Forward with the Aeroelastic Prediction Workshop 3</vt:lpstr>
      <vt:lpstr>Notes from Sept 12 2019 Telecon  (Page 1/3)</vt:lpstr>
      <vt:lpstr>Notes from Sept 12, 2019,  (page 2/3)</vt:lpstr>
      <vt:lpstr>Notes from Sept 12, 2019 Telecon (Page 3/3)</vt:lpstr>
      <vt:lpstr>Agenda, Sept 12, 2019</vt:lpstr>
      <vt:lpstr>Action items, August telecon</vt:lpstr>
      <vt:lpstr>Experimental data review slides from Steve Massey</vt:lpstr>
      <vt:lpstr>AePW-3 Topics Presented in Savannah, 2019</vt:lpstr>
      <vt:lpstr>Recently Suggested AePW-3 Validation Cases</vt:lpstr>
      <vt:lpstr>Recently Suggested AePW-3 Validation Cases</vt:lpstr>
      <vt:lpstr>Recently Suggested AePW-3 Validation Cases</vt:lpstr>
      <vt:lpstr>Recently Suggested AePW-3 Validation Cases</vt:lpstr>
      <vt:lpstr>Recently Suggested AePW-3 Validation Cases</vt:lpstr>
      <vt:lpstr>Survey progress &amp; path forward</vt:lpstr>
      <vt:lpstr>PowerPoint Presentation</vt:lpstr>
      <vt:lpstr>High Fidelity CFD workshop</vt:lpstr>
      <vt:lpstr>Website progress</vt:lpstr>
      <vt:lpstr>Prior Telecons</vt:lpstr>
      <vt:lpstr>Agenda, August telecon</vt:lpstr>
      <vt:lpstr>Survey discussion</vt:lpstr>
      <vt:lpstr>Collaboration format</vt:lpstr>
      <vt:lpstr>Objectives of the Aeroelastic Prediction Workshop</vt:lpstr>
      <vt:lpstr>Survey of unsteady aerodynamic experimental data sets</vt:lpstr>
      <vt:lpstr>Moving Forward with the Aeroelastic Prediction Workshop 3</vt:lpstr>
      <vt:lpstr>July 11 telecon summary</vt:lpstr>
      <vt:lpstr>Summary of IFASD discussion</vt:lpstr>
      <vt:lpstr>Langley perspective regarding workshop</vt:lpstr>
      <vt:lpstr>PowerPoint Presentation</vt:lpstr>
      <vt:lpstr>AePW 3 Discussion at IFASD 2019</vt:lpstr>
      <vt:lpstr>IFASD AePW-3 Discussion agenda</vt:lpstr>
      <vt:lpstr>Objectives of the Aeroelastic Prediction Workshop</vt:lpstr>
      <vt:lpstr>Objectives for this meeting</vt:lpstr>
      <vt:lpstr>Topics and Presenters</vt:lpstr>
      <vt:lpstr>X-56 Aeroelastic Demonstrator</vt:lpstr>
      <vt:lpstr>PowerPoint Presentation</vt:lpstr>
      <vt:lpstr>AePW-3 Discussion Session: Time-to-Solution Summary</vt:lpstr>
      <vt:lpstr>HYPERSONIC FLUID STRUCTURE INTERACTION (FSI): WHY IS IT A TIMELY TOPIC FOR A FUTURE WORKSHOP? Earl Dowell, Duke University </vt:lpstr>
      <vt:lpstr>PowerPoint Presentation</vt:lpstr>
      <vt:lpstr>Experimental benchmark of a highly flexible wing</vt:lpstr>
      <vt:lpstr>F16 LCO &amp; Nonlinear Damping; </vt:lpstr>
      <vt:lpstr>USAFA Workshop Interests, (Adam Jirasek)</vt:lpstr>
      <vt:lpstr>NASA Benchmark Models</vt:lpstr>
      <vt:lpstr>Things that we (I?) have learned</vt:lpstr>
      <vt:lpstr>IFASD AePW-3 Discussion Follow Up</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Aeroelastic Prediction Workshop 3 IFASD 2019 Discussion Group</dc:title>
  <dc:creator>Heeg, Jennifer (LARC-D308)</dc:creator>
  <cp:lastModifiedBy>Heeg, Jennifer (LARC-D308)</cp:lastModifiedBy>
  <cp:revision>68</cp:revision>
  <dcterms:created xsi:type="dcterms:W3CDTF">2019-05-30T11:16:20Z</dcterms:created>
  <dcterms:modified xsi:type="dcterms:W3CDTF">2019-09-12T20:10:45Z</dcterms:modified>
</cp:coreProperties>
</file>